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8" r:id="rId3"/>
    <p:sldId id="259" r:id="rId4"/>
    <p:sldId id="261" r:id="rId5"/>
    <p:sldId id="257" r:id="rId6"/>
    <p:sldId id="270" r:id="rId7"/>
    <p:sldId id="265" r:id="rId8"/>
    <p:sldId id="262" r:id="rId9"/>
    <p:sldId id="269" r:id="rId10"/>
    <p:sldId id="263" r:id="rId11"/>
    <p:sldId id="267" r:id="rId12"/>
    <p:sldId id="268" r:id="rId13"/>
    <p:sldId id="271" r:id="rId14"/>
    <p:sldId id="264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0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822CE-C29C-4F39-AE27-05612C95F1B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B8E87A-8487-4153-89E1-982E972FCC89}">
      <dgm:prSet/>
      <dgm:spPr/>
      <dgm:t>
        <a:bodyPr/>
        <a:lstStyle/>
        <a:p>
          <a:r>
            <a:rPr lang="en-US"/>
            <a:t>As of May 30</a:t>
          </a:r>
          <a:r>
            <a:rPr lang="en-US" baseline="30000"/>
            <a:t>th</a:t>
          </a:r>
          <a:r>
            <a:rPr lang="en-US"/>
            <a:t> 2021, 69 stories</a:t>
          </a:r>
        </a:p>
      </dgm:t>
    </dgm:pt>
    <dgm:pt modelId="{0BB763E7-A540-4B1C-A2B4-00E76694A317}" type="parTrans" cxnId="{230DD093-797F-45D4-B34C-977C541D7485}">
      <dgm:prSet/>
      <dgm:spPr/>
      <dgm:t>
        <a:bodyPr/>
        <a:lstStyle/>
        <a:p>
          <a:endParaRPr lang="en-US"/>
        </a:p>
      </dgm:t>
    </dgm:pt>
    <dgm:pt modelId="{AAEC902C-0F20-4D6E-99F2-A4EA9436397E}" type="sibTrans" cxnId="{230DD093-797F-45D4-B34C-977C541D7485}">
      <dgm:prSet/>
      <dgm:spPr/>
      <dgm:t>
        <a:bodyPr/>
        <a:lstStyle/>
        <a:p>
          <a:endParaRPr lang="en-US"/>
        </a:p>
      </dgm:t>
    </dgm:pt>
    <dgm:pt modelId="{8D339A0D-C411-4B21-96DE-04A5B3E61C03}">
      <dgm:prSet/>
      <dgm:spPr/>
      <dgm:t>
        <a:bodyPr/>
        <a:lstStyle/>
        <a:p>
          <a:r>
            <a:rPr lang="en-US"/>
            <a:t>Total comments: 446</a:t>
          </a:r>
        </a:p>
      </dgm:t>
    </dgm:pt>
    <dgm:pt modelId="{BB09EE4B-41AC-455B-A8B2-934E4C964ECA}" type="parTrans" cxnId="{D2C2E9F2-0195-4F4F-BF3D-86A3E173D6E3}">
      <dgm:prSet/>
      <dgm:spPr/>
      <dgm:t>
        <a:bodyPr/>
        <a:lstStyle/>
        <a:p>
          <a:endParaRPr lang="en-US"/>
        </a:p>
      </dgm:t>
    </dgm:pt>
    <dgm:pt modelId="{74C12651-3620-46B6-A2C8-C3C47CBBBCC8}" type="sibTrans" cxnId="{D2C2E9F2-0195-4F4F-BF3D-86A3E173D6E3}">
      <dgm:prSet/>
      <dgm:spPr/>
      <dgm:t>
        <a:bodyPr/>
        <a:lstStyle/>
        <a:p>
          <a:endParaRPr lang="en-US"/>
        </a:p>
      </dgm:t>
    </dgm:pt>
    <dgm:pt modelId="{9E0722E0-1700-46B3-A2C6-532F4C642290}">
      <dgm:prSet/>
      <dgm:spPr/>
      <dgm:t>
        <a:bodyPr/>
        <a:lstStyle/>
        <a:p>
          <a:r>
            <a:rPr lang="en-US"/>
            <a:t>Total kudos: 2041</a:t>
          </a:r>
        </a:p>
      </dgm:t>
    </dgm:pt>
    <dgm:pt modelId="{513CF1D5-62DB-4EC8-A197-006636955C99}" type="parTrans" cxnId="{A25D8FBB-69FB-42AA-A09E-45959D39B9CE}">
      <dgm:prSet/>
      <dgm:spPr/>
      <dgm:t>
        <a:bodyPr/>
        <a:lstStyle/>
        <a:p>
          <a:endParaRPr lang="en-US"/>
        </a:p>
      </dgm:t>
    </dgm:pt>
    <dgm:pt modelId="{EB9871A8-674A-4E2C-866F-9767A43AFA54}" type="sibTrans" cxnId="{A25D8FBB-69FB-42AA-A09E-45959D39B9CE}">
      <dgm:prSet/>
      <dgm:spPr/>
      <dgm:t>
        <a:bodyPr/>
        <a:lstStyle/>
        <a:p>
          <a:endParaRPr lang="en-US"/>
        </a:p>
      </dgm:t>
    </dgm:pt>
    <dgm:pt modelId="{D918CDF7-9F76-4592-8CCA-F7104C3470A7}">
      <dgm:prSet/>
      <dgm:spPr/>
      <dgm:t>
        <a:bodyPr/>
        <a:lstStyle/>
        <a:p>
          <a:r>
            <a:rPr lang="en-US"/>
            <a:t>Total Hits: 32,391 </a:t>
          </a:r>
        </a:p>
      </dgm:t>
    </dgm:pt>
    <dgm:pt modelId="{4D1D3E2C-E0C9-4172-A899-07BD9C1A4467}" type="parTrans" cxnId="{27031E13-93F3-4C8C-9A40-051443266BDF}">
      <dgm:prSet/>
      <dgm:spPr/>
      <dgm:t>
        <a:bodyPr/>
        <a:lstStyle/>
        <a:p>
          <a:endParaRPr lang="en-US"/>
        </a:p>
      </dgm:t>
    </dgm:pt>
    <dgm:pt modelId="{2AA54ACE-6C03-43CD-A822-705AD6977D71}" type="sibTrans" cxnId="{27031E13-93F3-4C8C-9A40-051443266BDF}">
      <dgm:prSet/>
      <dgm:spPr/>
      <dgm:t>
        <a:bodyPr/>
        <a:lstStyle/>
        <a:p>
          <a:endParaRPr lang="en-US"/>
        </a:p>
      </dgm:t>
    </dgm:pt>
    <dgm:pt modelId="{14C69EDD-3BAA-4840-8755-18340C43A731}">
      <dgm:prSet/>
      <dgm:spPr/>
      <dgm:t>
        <a:bodyPr/>
        <a:lstStyle/>
        <a:p>
          <a:r>
            <a:rPr lang="en-US"/>
            <a:t>Most common tags: Hurt/Comfort, Fluff, Friends to Lovers, Happy Ending, Alternate Universe, Angst, Enemies to Lovers, Kayfabe Compliant, Threesome, First Kiss</a:t>
          </a:r>
        </a:p>
      </dgm:t>
    </dgm:pt>
    <dgm:pt modelId="{EB2F3FED-B0C7-4760-B505-2C303765B0EB}" type="parTrans" cxnId="{81535C9C-CA41-4E05-A586-C4911B868A99}">
      <dgm:prSet/>
      <dgm:spPr/>
      <dgm:t>
        <a:bodyPr/>
        <a:lstStyle/>
        <a:p>
          <a:endParaRPr lang="en-US"/>
        </a:p>
      </dgm:t>
    </dgm:pt>
    <dgm:pt modelId="{73F77B80-35F1-4C94-AE5B-400ACD8A1143}" type="sibTrans" cxnId="{81535C9C-CA41-4E05-A586-C4911B868A99}">
      <dgm:prSet/>
      <dgm:spPr/>
      <dgm:t>
        <a:bodyPr/>
        <a:lstStyle/>
        <a:p>
          <a:endParaRPr lang="en-US"/>
        </a:p>
      </dgm:t>
    </dgm:pt>
    <dgm:pt modelId="{C3812ABC-D8F2-415F-B699-7953725612B2}">
      <dgm:prSet/>
      <dgm:spPr/>
      <dgm:t>
        <a:bodyPr/>
        <a:lstStyle/>
        <a:p>
          <a:r>
            <a:rPr lang="en-US" dirty="0"/>
            <a:t>Stories tend to portray</a:t>
          </a:r>
        </a:p>
      </dgm:t>
    </dgm:pt>
    <dgm:pt modelId="{17F12DEF-1254-4379-8087-B833C7C3CF5A}" type="parTrans" cxnId="{8E580FC7-8DFB-4B5B-9D39-7A59651F1D77}">
      <dgm:prSet/>
      <dgm:spPr/>
      <dgm:t>
        <a:bodyPr/>
        <a:lstStyle/>
        <a:p>
          <a:endParaRPr lang="en-US"/>
        </a:p>
      </dgm:t>
    </dgm:pt>
    <dgm:pt modelId="{72506244-0674-44CB-8E11-0DE5EE1EA3DA}" type="sibTrans" cxnId="{8E580FC7-8DFB-4B5B-9D39-7A59651F1D77}">
      <dgm:prSet/>
      <dgm:spPr/>
      <dgm:t>
        <a:bodyPr/>
        <a:lstStyle/>
        <a:p>
          <a:endParaRPr lang="en-US"/>
        </a:p>
      </dgm:t>
    </dgm:pt>
    <dgm:pt modelId="{5F4DAAAB-F277-4CE3-9E30-A4EFDF5B4A9B}">
      <dgm:prSet/>
      <dgm:spPr/>
      <dgm:t>
        <a:bodyPr/>
        <a:lstStyle/>
        <a:p>
          <a:r>
            <a:rPr lang="en-US"/>
            <a:t>Gargano as sweet, innocent, emotional, feminine, submissive, bottom</a:t>
          </a:r>
        </a:p>
      </dgm:t>
    </dgm:pt>
    <dgm:pt modelId="{8BB680CD-30F4-49CA-A75A-092B1A5DD6D8}" type="parTrans" cxnId="{30EDEB28-F833-4B7B-A90A-F935A974530C}">
      <dgm:prSet/>
      <dgm:spPr/>
      <dgm:t>
        <a:bodyPr/>
        <a:lstStyle/>
        <a:p>
          <a:endParaRPr lang="en-US"/>
        </a:p>
      </dgm:t>
    </dgm:pt>
    <dgm:pt modelId="{03B1A4B6-F69F-4253-B796-41F9BABC7C6D}" type="sibTrans" cxnId="{30EDEB28-F833-4B7B-A90A-F935A974530C}">
      <dgm:prSet/>
      <dgm:spPr/>
      <dgm:t>
        <a:bodyPr/>
        <a:lstStyle/>
        <a:p>
          <a:endParaRPr lang="en-US"/>
        </a:p>
      </dgm:t>
    </dgm:pt>
    <dgm:pt modelId="{F53B236B-5B18-49FE-9FD8-410B1D3747BB}">
      <dgm:prSet/>
      <dgm:spPr/>
      <dgm:t>
        <a:bodyPr/>
        <a:lstStyle/>
        <a:p>
          <a:r>
            <a:rPr lang="en-US"/>
            <a:t>Ciampa as stoic, bitter, pained, aggressive, dominant, top</a:t>
          </a:r>
        </a:p>
      </dgm:t>
    </dgm:pt>
    <dgm:pt modelId="{06EF6BA5-98FF-462A-8357-C77F2AD2E084}" type="parTrans" cxnId="{F7149C9D-61CD-47DB-BED6-4D23E023E2D3}">
      <dgm:prSet/>
      <dgm:spPr/>
      <dgm:t>
        <a:bodyPr/>
        <a:lstStyle/>
        <a:p>
          <a:endParaRPr lang="en-US"/>
        </a:p>
      </dgm:t>
    </dgm:pt>
    <dgm:pt modelId="{188D3DD0-F22E-4AE3-98F6-B66377185C72}" type="sibTrans" cxnId="{F7149C9D-61CD-47DB-BED6-4D23E023E2D3}">
      <dgm:prSet/>
      <dgm:spPr/>
      <dgm:t>
        <a:bodyPr/>
        <a:lstStyle/>
        <a:p>
          <a:endParaRPr lang="en-US"/>
        </a:p>
      </dgm:t>
    </dgm:pt>
    <dgm:pt modelId="{3D9E3D89-5871-4C67-A968-964EEAB80D13}" type="pres">
      <dgm:prSet presAssocID="{648822CE-C29C-4F39-AE27-05612C95F1BE}" presName="linear" presStyleCnt="0">
        <dgm:presLayoutVars>
          <dgm:animLvl val="lvl"/>
          <dgm:resizeHandles val="exact"/>
        </dgm:presLayoutVars>
      </dgm:prSet>
      <dgm:spPr/>
    </dgm:pt>
    <dgm:pt modelId="{A67FA380-01EA-4BD0-89E2-9B51B7A3453F}" type="pres">
      <dgm:prSet presAssocID="{1EB8E87A-8487-4153-89E1-982E972FCC8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EDDF512-22A5-4A4C-9AD1-4390EB53F61C}" type="pres">
      <dgm:prSet presAssocID="{1EB8E87A-8487-4153-89E1-982E972FCC89}" presName="childText" presStyleLbl="revTx" presStyleIdx="0" presStyleCnt="2">
        <dgm:presLayoutVars>
          <dgm:bulletEnabled val="1"/>
        </dgm:presLayoutVars>
      </dgm:prSet>
      <dgm:spPr/>
    </dgm:pt>
    <dgm:pt modelId="{9A6EA59A-090B-4EF7-955C-54E034DDB44E}" type="pres">
      <dgm:prSet presAssocID="{C3812ABC-D8F2-415F-B699-7953725612B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11621E2-A2B3-4819-AF2D-B94249FBDFB3}" type="pres">
      <dgm:prSet presAssocID="{C3812ABC-D8F2-415F-B699-7953725612B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7031E13-93F3-4C8C-9A40-051443266BDF}" srcId="{1EB8E87A-8487-4153-89E1-982E972FCC89}" destId="{D918CDF7-9F76-4592-8CCA-F7104C3470A7}" srcOrd="2" destOrd="0" parTransId="{4D1D3E2C-E0C9-4172-A899-07BD9C1A4467}" sibTransId="{2AA54ACE-6C03-43CD-A822-705AD6977D71}"/>
    <dgm:cxn modelId="{05B41818-4AF2-48F9-AD87-B7F047D75CB0}" type="presOf" srcId="{F53B236B-5B18-49FE-9FD8-410B1D3747BB}" destId="{A11621E2-A2B3-4819-AF2D-B94249FBDFB3}" srcOrd="0" destOrd="1" presId="urn:microsoft.com/office/officeart/2005/8/layout/vList2"/>
    <dgm:cxn modelId="{CA1D0519-1CD3-4D75-92C3-8DB947230B0E}" type="presOf" srcId="{14C69EDD-3BAA-4840-8755-18340C43A731}" destId="{4EDDF512-22A5-4A4C-9AD1-4390EB53F61C}" srcOrd="0" destOrd="3" presId="urn:microsoft.com/office/officeart/2005/8/layout/vList2"/>
    <dgm:cxn modelId="{75AC9A23-2398-4349-A3D6-95D1B410CAFF}" type="presOf" srcId="{C3812ABC-D8F2-415F-B699-7953725612B2}" destId="{9A6EA59A-090B-4EF7-955C-54E034DDB44E}" srcOrd="0" destOrd="0" presId="urn:microsoft.com/office/officeart/2005/8/layout/vList2"/>
    <dgm:cxn modelId="{2BA49925-C0BF-48B7-B9A2-3CE8C643226C}" type="presOf" srcId="{D918CDF7-9F76-4592-8CCA-F7104C3470A7}" destId="{4EDDF512-22A5-4A4C-9AD1-4390EB53F61C}" srcOrd="0" destOrd="2" presId="urn:microsoft.com/office/officeart/2005/8/layout/vList2"/>
    <dgm:cxn modelId="{30EDEB28-F833-4B7B-A90A-F935A974530C}" srcId="{C3812ABC-D8F2-415F-B699-7953725612B2}" destId="{5F4DAAAB-F277-4CE3-9E30-A4EFDF5B4A9B}" srcOrd="0" destOrd="0" parTransId="{8BB680CD-30F4-49CA-A75A-092B1A5DD6D8}" sibTransId="{03B1A4B6-F69F-4253-B796-41F9BABC7C6D}"/>
    <dgm:cxn modelId="{96A7F776-2349-4C73-962C-387F3D432220}" type="presOf" srcId="{8D339A0D-C411-4B21-96DE-04A5B3E61C03}" destId="{4EDDF512-22A5-4A4C-9AD1-4390EB53F61C}" srcOrd="0" destOrd="0" presId="urn:microsoft.com/office/officeart/2005/8/layout/vList2"/>
    <dgm:cxn modelId="{230DD093-797F-45D4-B34C-977C541D7485}" srcId="{648822CE-C29C-4F39-AE27-05612C95F1BE}" destId="{1EB8E87A-8487-4153-89E1-982E972FCC89}" srcOrd="0" destOrd="0" parTransId="{0BB763E7-A540-4B1C-A2B4-00E76694A317}" sibTransId="{AAEC902C-0F20-4D6E-99F2-A4EA9436397E}"/>
    <dgm:cxn modelId="{F1B6C996-F183-43A3-BE60-9FE3375FBDF5}" type="presOf" srcId="{1EB8E87A-8487-4153-89E1-982E972FCC89}" destId="{A67FA380-01EA-4BD0-89E2-9B51B7A3453F}" srcOrd="0" destOrd="0" presId="urn:microsoft.com/office/officeart/2005/8/layout/vList2"/>
    <dgm:cxn modelId="{2F2DA798-DA75-45DC-AC58-E0B695D19522}" type="presOf" srcId="{9E0722E0-1700-46B3-A2C6-532F4C642290}" destId="{4EDDF512-22A5-4A4C-9AD1-4390EB53F61C}" srcOrd="0" destOrd="1" presId="urn:microsoft.com/office/officeart/2005/8/layout/vList2"/>
    <dgm:cxn modelId="{81535C9C-CA41-4E05-A586-C4911B868A99}" srcId="{1EB8E87A-8487-4153-89E1-982E972FCC89}" destId="{14C69EDD-3BAA-4840-8755-18340C43A731}" srcOrd="3" destOrd="0" parTransId="{EB2F3FED-B0C7-4760-B505-2C303765B0EB}" sibTransId="{73F77B80-35F1-4C94-AE5B-400ACD8A1143}"/>
    <dgm:cxn modelId="{F7149C9D-61CD-47DB-BED6-4D23E023E2D3}" srcId="{C3812ABC-D8F2-415F-B699-7953725612B2}" destId="{F53B236B-5B18-49FE-9FD8-410B1D3747BB}" srcOrd="1" destOrd="0" parTransId="{06EF6BA5-98FF-462A-8357-C77F2AD2E084}" sibTransId="{188D3DD0-F22E-4AE3-98F6-B66377185C72}"/>
    <dgm:cxn modelId="{A25D8FBB-69FB-42AA-A09E-45959D39B9CE}" srcId="{1EB8E87A-8487-4153-89E1-982E972FCC89}" destId="{9E0722E0-1700-46B3-A2C6-532F4C642290}" srcOrd="1" destOrd="0" parTransId="{513CF1D5-62DB-4EC8-A197-006636955C99}" sibTransId="{EB9871A8-674A-4E2C-866F-9767A43AFA54}"/>
    <dgm:cxn modelId="{EFDA1CBC-652C-48E5-BA3F-6B46F54053EC}" type="presOf" srcId="{648822CE-C29C-4F39-AE27-05612C95F1BE}" destId="{3D9E3D89-5871-4C67-A968-964EEAB80D13}" srcOrd="0" destOrd="0" presId="urn:microsoft.com/office/officeart/2005/8/layout/vList2"/>
    <dgm:cxn modelId="{0ACAD8C6-04CD-47BD-B4C7-8984699C20AD}" type="presOf" srcId="{5F4DAAAB-F277-4CE3-9E30-A4EFDF5B4A9B}" destId="{A11621E2-A2B3-4819-AF2D-B94249FBDFB3}" srcOrd="0" destOrd="0" presId="urn:microsoft.com/office/officeart/2005/8/layout/vList2"/>
    <dgm:cxn modelId="{8E580FC7-8DFB-4B5B-9D39-7A59651F1D77}" srcId="{648822CE-C29C-4F39-AE27-05612C95F1BE}" destId="{C3812ABC-D8F2-415F-B699-7953725612B2}" srcOrd="1" destOrd="0" parTransId="{17F12DEF-1254-4379-8087-B833C7C3CF5A}" sibTransId="{72506244-0674-44CB-8E11-0DE5EE1EA3DA}"/>
    <dgm:cxn modelId="{D2C2E9F2-0195-4F4F-BF3D-86A3E173D6E3}" srcId="{1EB8E87A-8487-4153-89E1-982E972FCC89}" destId="{8D339A0D-C411-4B21-96DE-04A5B3E61C03}" srcOrd="0" destOrd="0" parTransId="{BB09EE4B-41AC-455B-A8B2-934E4C964ECA}" sibTransId="{74C12651-3620-46B6-A2C8-C3C47CBBBCC8}"/>
    <dgm:cxn modelId="{0DACB3C2-EA4C-45F4-8D63-6E4A59589EBC}" type="presParOf" srcId="{3D9E3D89-5871-4C67-A968-964EEAB80D13}" destId="{A67FA380-01EA-4BD0-89E2-9B51B7A3453F}" srcOrd="0" destOrd="0" presId="urn:microsoft.com/office/officeart/2005/8/layout/vList2"/>
    <dgm:cxn modelId="{B3936EF0-C89B-49C0-B546-556162FDDFDA}" type="presParOf" srcId="{3D9E3D89-5871-4C67-A968-964EEAB80D13}" destId="{4EDDF512-22A5-4A4C-9AD1-4390EB53F61C}" srcOrd="1" destOrd="0" presId="urn:microsoft.com/office/officeart/2005/8/layout/vList2"/>
    <dgm:cxn modelId="{810F8C0A-7BD1-4603-9913-ED0061337128}" type="presParOf" srcId="{3D9E3D89-5871-4C67-A968-964EEAB80D13}" destId="{9A6EA59A-090B-4EF7-955C-54E034DDB44E}" srcOrd="2" destOrd="0" presId="urn:microsoft.com/office/officeart/2005/8/layout/vList2"/>
    <dgm:cxn modelId="{EB999BD7-2964-4546-BAC0-CA6150B775FD}" type="presParOf" srcId="{3D9E3D89-5871-4C67-A968-964EEAB80D13}" destId="{A11621E2-A2B3-4819-AF2D-B94249FBDFB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99800D-9CC8-4205-9192-4EEB32B2C03F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677365F-813D-4503-BB40-6338B9396195}">
      <dgm:prSet/>
      <dgm:spPr/>
      <dgm:t>
        <a:bodyPr/>
        <a:lstStyle/>
        <a:p>
          <a:r>
            <a:rPr lang="en-US"/>
            <a:t>Encoding sees homosocial relationship that challenges gender stereotypes. </a:t>
          </a:r>
        </a:p>
      </dgm:t>
    </dgm:pt>
    <dgm:pt modelId="{B534BAD5-D8C6-41A7-90EB-CA78C1257E74}" type="parTrans" cxnId="{67B1D84F-B3B1-448C-AE6F-A5FC837FDA46}">
      <dgm:prSet/>
      <dgm:spPr/>
      <dgm:t>
        <a:bodyPr/>
        <a:lstStyle/>
        <a:p>
          <a:endParaRPr lang="en-US"/>
        </a:p>
      </dgm:t>
    </dgm:pt>
    <dgm:pt modelId="{306EF667-BB04-4EE0-A1C9-E09FDD188414}" type="sibTrans" cxnId="{67B1D84F-B3B1-448C-AE6F-A5FC837FDA46}">
      <dgm:prSet/>
      <dgm:spPr/>
      <dgm:t>
        <a:bodyPr/>
        <a:lstStyle/>
        <a:p>
          <a:endParaRPr lang="en-US"/>
        </a:p>
      </dgm:t>
    </dgm:pt>
    <dgm:pt modelId="{25B30A93-8689-404D-A3E1-CAF130745D95}">
      <dgm:prSet/>
      <dgm:spPr/>
      <dgm:t>
        <a:bodyPr/>
        <a:lstStyle/>
        <a:p>
          <a:r>
            <a:rPr lang="en-US" dirty="0"/>
            <a:t>Decoding involves emotional reactions to emotional story cues.</a:t>
          </a:r>
        </a:p>
      </dgm:t>
    </dgm:pt>
    <dgm:pt modelId="{F3EBB2AE-EE41-47DF-95F5-C301AAA440BC}" type="parTrans" cxnId="{1CF20036-9D22-4F0C-AD22-7BECA5169981}">
      <dgm:prSet/>
      <dgm:spPr/>
      <dgm:t>
        <a:bodyPr/>
        <a:lstStyle/>
        <a:p>
          <a:endParaRPr lang="en-US"/>
        </a:p>
      </dgm:t>
    </dgm:pt>
    <dgm:pt modelId="{6245DAAA-7D1B-4111-A7D4-E25B37C17411}" type="sibTrans" cxnId="{1CF20036-9D22-4F0C-AD22-7BECA5169981}">
      <dgm:prSet/>
      <dgm:spPr/>
      <dgm:t>
        <a:bodyPr/>
        <a:lstStyle/>
        <a:p>
          <a:endParaRPr lang="en-US"/>
        </a:p>
      </dgm:t>
    </dgm:pt>
    <dgm:pt modelId="{8FAD9F58-5F6D-40EB-86E3-E5DD9FEE69CA}">
      <dgm:prSet/>
      <dgm:spPr/>
      <dgm:t>
        <a:bodyPr/>
        <a:lstStyle/>
        <a:p>
          <a:r>
            <a:rPr lang="en-US" dirty="0"/>
            <a:t>Recoding operates as relationship maintenance.</a:t>
          </a:r>
        </a:p>
      </dgm:t>
    </dgm:pt>
    <dgm:pt modelId="{BAA2B76F-DBC4-4884-8208-7E39170C5C72}" type="parTrans" cxnId="{5472D83F-3BE6-4ADB-ACA2-056A153A81CB}">
      <dgm:prSet/>
      <dgm:spPr/>
      <dgm:t>
        <a:bodyPr/>
        <a:lstStyle/>
        <a:p>
          <a:endParaRPr lang="en-US"/>
        </a:p>
      </dgm:t>
    </dgm:pt>
    <dgm:pt modelId="{83C76F48-E155-45E5-B33A-5D0184039DF7}" type="sibTrans" cxnId="{5472D83F-3BE6-4ADB-ACA2-056A153A81CB}">
      <dgm:prSet/>
      <dgm:spPr/>
      <dgm:t>
        <a:bodyPr/>
        <a:lstStyle/>
        <a:p>
          <a:endParaRPr lang="en-US"/>
        </a:p>
      </dgm:t>
    </dgm:pt>
    <dgm:pt modelId="{91D4C62D-292C-4FE5-AD08-4DCE2A98CBB6}">
      <dgm:prSet/>
      <dgm:spPr/>
      <dgm:t>
        <a:bodyPr/>
        <a:lstStyle/>
        <a:p>
          <a:r>
            <a:rPr lang="en-US" dirty="0"/>
            <a:t>1st: explain homosocial, </a:t>
          </a:r>
          <a:r>
            <a:rPr lang="en-US" dirty="0" err="1"/>
            <a:t>nonstereotypical</a:t>
          </a:r>
          <a:r>
            <a:rPr lang="en-US" dirty="0"/>
            <a:t> relationship</a:t>
          </a:r>
        </a:p>
      </dgm:t>
    </dgm:pt>
    <dgm:pt modelId="{D1BA7F1D-F03A-4D5A-A25E-40892E0CB049}" type="parTrans" cxnId="{C81FAD2E-6C18-4EB2-92B1-E2794F2AC7F9}">
      <dgm:prSet/>
      <dgm:spPr/>
      <dgm:t>
        <a:bodyPr/>
        <a:lstStyle/>
        <a:p>
          <a:endParaRPr lang="en-US"/>
        </a:p>
      </dgm:t>
    </dgm:pt>
    <dgm:pt modelId="{7994B884-E6FD-49F6-A04D-74D726D22B95}" type="sibTrans" cxnId="{C81FAD2E-6C18-4EB2-92B1-E2794F2AC7F9}">
      <dgm:prSet/>
      <dgm:spPr/>
      <dgm:t>
        <a:bodyPr/>
        <a:lstStyle/>
        <a:p>
          <a:endParaRPr lang="en-US"/>
        </a:p>
      </dgm:t>
    </dgm:pt>
    <dgm:pt modelId="{811BB3E6-75C1-405E-B687-709D194DFC5A}">
      <dgm:prSet/>
      <dgm:spPr/>
      <dgm:t>
        <a:bodyPr/>
        <a:lstStyle/>
        <a:p>
          <a:r>
            <a:rPr lang="en-US" dirty="0"/>
            <a:t>2</a:t>
          </a:r>
          <a:r>
            <a:rPr lang="en-US" baseline="30000" dirty="0"/>
            <a:t>nd</a:t>
          </a:r>
          <a:r>
            <a:rPr lang="en-US" dirty="0"/>
            <a:t>: repair bonds of broken relationship</a:t>
          </a:r>
        </a:p>
      </dgm:t>
    </dgm:pt>
    <dgm:pt modelId="{3AC2C5B7-10FE-4471-9F4B-4C7EDCCABAE4}" type="parTrans" cxnId="{F787CEBD-7E6C-4490-8C39-C40E7C5AD679}">
      <dgm:prSet/>
      <dgm:spPr/>
      <dgm:t>
        <a:bodyPr/>
        <a:lstStyle/>
        <a:p>
          <a:endParaRPr lang="en-US"/>
        </a:p>
      </dgm:t>
    </dgm:pt>
    <dgm:pt modelId="{C33CE940-EC52-4CC0-B322-3498A414511D}" type="sibTrans" cxnId="{F787CEBD-7E6C-4490-8C39-C40E7C5AD679}">
      <dgm:prSet/>
      <dgm:spPr/>
      <dgm:t>
        <a:bodyPr/>
        <a:lstStyle/>
        <a:p>
          <a:endParaRPr lang="en-US"/>
        </a:p>
      </dgm:t>
    </dgm:pt>
    <dgm:pt modelId="{96595C16-94C8-4D98-9A54-3FCD25A2B385}" type="pres">
      <dgm:prSet presAssocID="{5B99800D-9CC8-4205-9192-4EEB32B2C03F}" presName="linear" presStyleCnt="0">
        <dgm:presLayoutVars>
          <dgm:animLvl val="lvl"/>
          <dgm:resizeHandles val="exact"/>
        </dgm:presLayoutVars>
      </dgm:prSet>
      <dgm:spPr/>
    </dgm:pt>
    <dgm:pt modelId="{3DEE2730-DA29-4CBE-B128-5D856EF5B840}" type="pres">
      <dgm:prSet presAssocID="{3677365F-813D-4503-BB40-6338B939619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A78AA6E-ABB1-4C91-9784-F84A16CF4501}" type="pres">
      <dgm:prSet presAssocID="{306EF667-BB04-4EE0-A1C9-E09FDD188414}" presName="spacer" presStyleCnt="0"/>
      <dgm:spPr/>
    </dgm:pt>
    <dgm:pt modelId="{E3429031-1560-4A7E-94DE-9D4B17D62196}" type="pres">
      <dgm:prSet presAssocID="{25B30A93-8689-404D-A3E1-CAF130745D9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824F492-B62A-48A1-B575-66BAB5D941F6}" type="pres">
      <dgm:prSet presAssocID="{6245DAAA-7D1B-4111-A7D4-E25B37C17411}" presName="spacer" presStyleCnt="0"/>
      <dgm:spPr/>
    </dgm:pt>
    <dgm:pt modelId="{EEB7D014-A3EE-454C-B73F-F101FE9326FD}" type="pres">
      <dgm:prSet presAssocID="{8FAD9F58-5F6D-40EB-86E3-E5DD9FEE69C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B54B8D5-6335-4A48-8C4B-12C09D0E1E1C}" type="pres">
      <dgm:prSet presAssocID="{8FAD9F58-5F6D-40EB-86E3-E5DD9FEE69C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4E4FC08-8EF0-4866-8533-215DFDEF362F}" type="presOf" srcId="{25B30A93-8689-404D-A3E1-CAF130745D95}" destId="{E3429031-1560-4A7E-94DE-9D4B17D62196}" srcOrd="0" destOrd="0" presId="urn:microsoft.com/office/officeart/2005/8/layout/vList2"/>
    <dgm:cxn modelId="{C81FAD2E-6C18-4EB2-92B1-E2794F2AC7F9}" srcId="{8FAD9F58-5F6D-40EB-86E3-E5DD9FEE69CA}" destId="{91D4C62D-292C-4FE5-AD08-4DCE2A98CBB6}" srcOrd="0" destOrd="0" parTransId="{D1BA7F1D-F03A-4D5A-A25E-40892E0CB049}" sibTransId="{7994B884-E6FD-49F6-A04D-74D726D22B95}"/>
    <dgm:cxn modelId="{1CF20036-9D22-4F0C-AD22-7BECA5169981}" srcId="{5B99800D-9CC8-4205-9192-4EEB32B2C03F}" destId="{25B30A93-8689-404D-A3E1-CAF130745D95}" srcOrd="1" destOrd="0" parTransId="{F3EBB2AE-EE41-47DF-95F5-C301AAA440BC}" sibTransId="{6245DAAA-7D1B-4111-A7D4-E25B37C17411}"/>
    <dgm:cxn modelId="{5472D83F-3BE6-4ADB-ACA2-056A153A81CB}" srcId="{5B99800D-9CC8-4205-9192-4EEB32B2C03F}" destId="{8FAD9F58-5F6D-40EB-86E3-E5DD9FEE69CA}" srcOrd="2" destOrd="0" parTransId="{BAA2B76F-DBC4-4884-8208-7E39170C5C72}" sibTransId="{83C76F48-E155-45E5-B33A-5D0184039DF7}"/>
    <dgm:cxn modelId="{8B0FF545-4D92-4F54-9C53-4487C2BD6B05}" type="presOf" srcId="{8FAD9F58-5F6D-40EB-86E3-E5DD9FEE69CA}" destId="{EEB7D014-A3EE-454C-B73F-F101FE9326FD}" srcOrd="0" destOrd="0" presId="urn:microsoft.com/office/officeart/2005/8/layout/vList2"/>
    <dgm:cxn modelId="{67B1D84F-B3B1-448C-AE6F-A5FC837FDA46}" srcId="{5B99800D-9CC8-4205-9192-4EEB32B2C03F}" destId="{3677365F-813D-4503-BB40-6338B9396195}" srcOrd="0" destOrd="0" parTransId="{B534BAD5-D8C6-41A7-90EB-CA78C1257E74}" sibTransId="{306EF667-BB04-4EE0-A1C9-E09FDD188414}"/>
    <dgm:cxn modelId="{ED02BE58-8528-4D18-BB7D-D0A71258661B}" type="presOf" srcId="{91D4C62D-292C-4FE5-AD08-4DCE2A98CBB6}" destId="{9B54B8D5-6335-4A48-8C4B-12C09D0E1E1C}" srcOrd="0" destOrd="0" presId="urn:microsoft.com/office/officeart/2005/8/layout/vList2"/>
    <dgm:cxn modelId="{F787CEBD-7E6C-4490-8C39-C40E7C5AD679}" srcId="{8FAD9F58-5F6D-40EB-86E3-E5DD9FEE69CA}" destId="{811BB3E6-75C1-405E-B687-709D194DFC5A}" srcOrd="1" destOrd="0" parTransId="{3AC2C5B7-10FE-4471-9F4B-4C7EDCCABAE4}" sibTransId="{C33CE940-EC52-4CC0-B322-3498A414511D}"/>
    <dgm:cxn modelId="{98BDB8DA-A735-4A49-A393-57375A449F12}" type="presOf" srcId="{3677365F-813D-4503-BB40-6338B9396195}" destId="{3DEE2730-DA29-4CBE-B128-5D856EF5B840}" srcOrd="0" destOrd="0" presId="urn:microsoft.com/office/officeart/2005/8/layout/vList2"/>
    <dgm:cxn modelId="{42A68AE2-F568-4A86-9042-089E5CD4FCD3}" type="presOf" srcId="{811BB3E6-75C1-405E-B687-709D194DFC5A}" destId="{9B54B8D5-6335-4A48-8C4B-12C09D0E1E1C}" srcOrd="0" destOrd="1" presId="urn:microsoft.com/office/officeart/2005/8/layout/vList2"/>
    <dgm:cxn modelId="{46222DE8-3B10-41FB-BBE1-1F9DD9811D48}" type="presOf" srcId="{5B99800D-9CC8-4205-9192-4EEB32B2C03F}" destId="{96595C16-94C8-4D98-9A54-3FCD25A2B385}" srcOrd="0" destOrd="0" presId="urn:microsoft.com/office/officeart/2005/8/layout/vList2"/>
    <dgm:cxn modelId="{CB627413-12FE-4395-A819-2A9514094BBB}" type="presParOf" srcId="{96595C16-94C8-4D98-9A54-3FCD25A2B385}" destId="{3DEE2730-DA29-4CBE-B128-5D856EF5B840}" srcOrd="0" destOrd="0" presId="urn:microsoft.com/office/officeart/2005/8/layout/vList2"/>
    <dgm:cxn modelId="{101113C2-582E-47E3-A9D3-6631133C8E1E}" type="presParOf" srcId="{96595C16-94C8-4D98-9A54-3FCD25A2B385}" destId="{5A78AA6E-ABB1-4C91-9784-F84A16CF4501}" srcOrd="1" destOrd="0" presId="urn:microsoft.com/office/officeart/2005/8/layout/vList2"/>
    <dgm:cxn modelId="{3CC420A4-9E71-47D1-B0D3-486DBF83F293}" type="presParOf" srcId="{96595C16-94C8-4D98-9A54-3FCD25A2B385}" destId="{E3429031-1560-4A7E-94DE-9D4B17D62196}" srcOrd="2" destOrd="0" presId="urn:microsoft.com/office/officeart/2005/8/layout/vList2"/>
    <dgm:cxn modelId="{369315AE-87FB-45C4-8E31-AD2444B5A104}" type="presParOf" srcId="{96595C16-94C8-4D98-9A54-3FCD25A2B385}" destId="{1824F492-B62A-48A1-B575-66BAB5D941F6}" srcOrd="3" destOrd="0" presId="urn:microsoft.com/office/officeart/2005/8/layout/vList2"/>
    <dgm:cxn modelId="{F184169B-689D-4ACB-A1B8-BEAEC574E54C}" type="presParOf" srcId="{96595C16-94C8-4D98-9A54-3FCD25A2B385}" destId="{EEB7D014-A3EE-454C-B73F-F101FE9326FD}" srcOrd="4" destOrd="0" presId="urn:microsoft.com/office/officeart/2005/8/layout/vList2"/>
    <dgm:cxn modelId="{8BDE9551-0B25-4614-AF9D-F56A70572375}" type="presParOf" srcId="{96595C16-94C8-4D98-9A54-3FCD25A2B385}" destId="{9B54B8D5-6335-4A48-8C4B-12C09D0E1E1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E76BC9-CFE6-44CC-925B-DB212A7F56C9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D0F5E33-3179-447A-9839-80503D1D8BFF}">
      <dgm:prSet/>
      <dgm:spPr/>
      <dgm:t>
        <a:bodyPr/>
        <a:lstStyle/>
        <a:p>
          <a:r>
            <a:rPr lang="en-US"/>
            <a:t>E/D/R model analysis suggests support for NXT displaying non-traditional pro-wrestling relationship</a:t>
          </a:r>
        </a:p>
      </dgm:t>
    </dgm:pt>
    <dgm:pt modelId="{98632975-49D0-4A82-8145-5674E6720397}" type="parTrans" cxnId="{8DF81A4B-2674-4242-9534-01D4A07ECEDE}">
      <dgm:prSet/>
      <dgm:spPr/>
      <dgm:t>
        <a:bodyPr/>
        <a:lstStyle/>
        <a:p>
          <a:endParaRPr lang="en-US"/>
        </a:p>
      </dgm:t>
    </dgm:pt>
    <dgm:pt modelId="{6964C4D2-46BE-49D4-AA4D-C3102B3D9BC9}" type="sibTrans" cxnId="{8DF81A4B-2674-4242-9534-01D4A07ECEDE}">
      <dgm:prSet/>
      <dgm:spPr/>
      <dgm:t>
        <a:bodyPr/>
        <a:lstStyle/>
        <a:p>
          <a:endParaRPr lang="en-US"/>
        </a:p>
      </dgm:t>
    </dgm:pt>
    <dgm:pt modelId="{A8E49D34-9970-41F3-B1F3-635B3E48FB75}">
      <dgm:prSet/>
      <dgm:spPr/>
      <dgm:t>
        <a:bodyPr/>
        <a:lstStyle/>
        <a:p>
          <a:r>
            <a:rPr lang="en-US"/>
            <a:t>Stories to support development of relationship</a:t>
          </a:r>
        </a:p>
      </dgm:t>
    </dgm:pt>
    <dgm:pt modelId="{15BF87A5-D552-4A7A-ABA7-CC57B21A381F}" type="parTrans" cxnId="{D1C632A8-1693-43C5-BA47-35FB502DCC6B}">
      <dgm:prSet/>
      <dgm:spPr/>
      <dgm:t>
        <a:bodyPr/>
        <a:lstStyle/>
        <a:p>
          <a:endParaRPr lang="en-US"/>
        </a:p>
      </dgm:t>
    </dgm:pt>
    <dgm:pt modelId="{833F81B1-7A74-4D57-8043-35C7B6CCF081}" type="sibTrans" cxnId="{D1C632A8-1693-43C5-BA47-35FB502DCC6B}">
      <dgm:prSet/>
      <dgm:spPr/>
      <dgm:t>
        <a:bodyPr/>
        <a:lstStyle/>
        <a:p>
          <a:endParaRPr lang="en-US"/>
        </a:p>
      </dgm:t>
    </dgm:pt>
    <dgm:pt modelId="{19A5F9E9-F72E-4319-AC5C-1230F672424D}">
      <dgm:prSet/>
      <dgm:spPr/>
      <dgm:t>
        <a:bodyPr/>
        <a:lstStyle/>
        <a:p>
          <a:r>
            <a:rPr lang="en-US" dirty="0"/>
            <a:t>Stories to repair the relationship</a:t>
          </a:r>
        </a:p>
      </dgm:t>
    </dgm:pt>
    <dgm:pt modelId="{7D1C2348-0AC2-411E-8AE5-505355496E53}" type="parTrans" cxnId="{3A65DD9C-EBF2-4B68-9BB5-5C9A43EFD39E}">
      <dgm:prSet/>
      <dgm:spPr/>
      <dgm:t>
        <a:bodyPr/>
        <a:lstStyle/>
        <a:p>
          <a:endParaRPr lang="en-US"/>
        </a:p>
      </dgm:t>
    </dgm:pt>
    <dgm:pt modelId="{A88B9A03-6DAC-46B2-983D-0B8F89E33491}" type="sibTrans" cxnId="{3A65DD9C-EBF2-4B68-9BB5-5C9A43EFD39E}">
      <dgm:prSet/>
      <dgm:spPr/>
      <dgm:t>
        <a:bodyPr/>
        <a:lstStyle/>
        <a:p>
          <a:endParaRPr lang="en-US"/>
        </a:p>
      </dgm:t>
    </dgm:pt>
    <dgm:pt modelId="{DAB01CB6-8F9A-4D5E-AE6B-CBAFBE583766}">
      <dgm:prSet/>
      <dgm:spPr/>
      <dgm:t>
        <a:bodyPr/>
        <a:lstStyle/>
        <a:p>
          <a:r>
            <a:rPr lang="en-US"/>
            <a:t>But Gargano as aggressor less interesting</a:t>
          </a:r>
        </a:p>
      </dgm:t>
    </dgm:pt>
    <dgm:pt modelId="{202F0840-72E8-486B-B6C6-67CC948808F3}" type="parTrans" cxnId="{DD9D5D22-16AB-4216-A5A7-3284A5CF5A24}">
      <dgm:prSet/>
      <dgm:spPr/>
      <dgm:t>
        <a:bodyPr/>
        <a:lstStyle/>
        <a:p>
          <a:endParaRPr lang="en-US"/>
        </a:p>
      </dgm:t>
    </dgm:pt>
    <dgm:pt modelId="{3D9EF539-43C3-4142-AA4D-2ED4883F753E}" type="sibTrans" cxnId="{DD9D5D22-16AB-4216-A5A7-3284A5CF5A24}">
      <dgm:prSet/>
      <dgm:spPr/>
      <dgm:t>
        <a:bodyPr/>
        <a:lstStyle/>
        <a:p>
          <a:endParaRPr lang="en-US"/>
        </a:p>
      </dgm:t>
    </dgm:pt>
    <dgm:pt modelId="{D03B1467-CED3-4035-929C-BB6F695EA2E7}">
      <dgm:prSet/>
      <dgm:spPr/>
      <dgm:t>
        <a:bodyPr/>
        <a:lstStyle/>
        <a:p>
          <a:r>
            <a:rPr lang="en-US"/>
            <a:t>From beginning, Ciampa positioned as more aggressive, even when initiating positive physical contact</a:t>
          </a:r>
        </a:p>
      </dgm:t>
    </dgm:pt>
    <dgm:pt modelId="{A6083BAF-F1C6-42D3-A3F5-06412574E0DF}" type="parTrans" cxnId="{B11AD92A-E622-4EE3-844A-927D5EE6EC99}">
      <dgm:prSet/>
      <dgm:spPr/>
      <dgm:t>
        <a:bodyPr/>
        <a:lstStyle/>
        <a:p>
          <a:endParaRPr lang="en-US"/>
        </a:p>
      </dgm:t>
    </dgm:pt>
    <dgm:pt modelId="{62E712DD-51FB-4EE9-BF0D-2E568672475D}" type="sibTrans" cxnId="{B11AD92A-E622-4EE3-844A-927D5EE6EC99}">
      <dgm:prSet/>
      <dgm:spPr/>
      <dgm:t>
        <a:bodyPr/>
        <a:lstStyle/>
        <a:p>
          <a:endParaRPr lang="en-US"/>
        </a:p>
      </dgm:t>
    </dgm:pt>
    <dgm:pt modelId="{4CBC78B3-C310-485B-8220-905B1AB05599}">
      <dgm:prSet/>
      <dgm:spPr/>
      <dgm:t>
        <a:bodyPr/>
        <a:lstStyle/>
        <a:p>
          <a:r>
            <a:rPr lang="en-US" dirty="0"/>
            <a:t>Gargano as aggressor not aligned with fans’ </a:t>
          </a:r>
          <a:r>
            <a:rPr lang="en-US" dirty="0" err="1"/>
            <a:t>headcanon</a:t>
          </a:r>
          <a:r>
            <a:rPr lang="en-US" dirty="0"/>
            <a:t>, expectations</a:t>
          </a:r>
        </a:p>
      </dgm:t>
    </dgm:pt>
    <dgm:pt modelId="{2902613E-6B05-45F1-BCAC-84BD43DF947D}" type="parTrans" cxnId="{87FAA4E8-CAD5-42FC-946A-321F395C0AF8}">
      <dgm:prSet/>
      <dgm:spPr/>
      <dgm:t>
        <a:bodyPr/>
        <a:lstStyle/>
        <a:p>
          <a:endParaRPr lang="en-US"/>
        </a:p>
      </dgm:t>
    </dgm:pt>
    <dgm:pt modelId="{C9B13CAE-07E5-47F3-B4E3-CD050A1055CE}" type="sibTrans" cxnId="{87FAA4E8-CAD5-42FC-946A-321F395C0AF8}">
      <dgm:prSet/>
      <dgm:spPr/>
      <dgm:t>
        <a:bodyPr/>
        <a:lstStyle/>
        <a:p>
          <a:endParaRPr lang="en-US"/>
        </a:p>
      </dgm:t>
    </dgm:pt>
    <dgm:pt modelId="{A72200FE-82A6-4CDA-B7D1-FCC257135998}">
      <dgm:prSet/>
      <dgm:spPr/>
      <dgm:t>
        <a:bodyPr/>
        <a:lstStyle/>
        <a:p>
          <a:r>
            <a:rPr lang="en-US" dirty="0"/>
            <a:t>Stories post-Gargano heel turn retain focus on Ciampa as aggressor</a:t>
          </a:r>
        </a:p>
      </dgm:t>
    </dgm:pt>
    <dgm:pt modelId="{CC733085-24D4-4863-B36E-F1A51F922199}" type="parTrans" cxnId="{47282060-9DDE-4E67-9C17-4AF33ED076FD}">
      <dgm:prSet/>
      <dgm:spPr/>
      <dgm:t>
        <a:bodyPr/>
        <a:lstStyle/>
        <a:p>
          <a:endParaRPr lang="en-US"/>
        </a:p>
      </dgm:t>
    </dgm:pt>
    <dgm:pt modelId="{64C9B335-BBD2-4B3F-AC74-EC6E84034E32}" type="sibTrans" cxnId="{47282060-9DDE-4E67-9C17-4AF33ED076FD}">
      <dgm:prSet/>
      <dgm:spPr/>
      <dgm:t>
        <a:bodyPr/>
        <a:lstStyle/>
        <a:p>
          <a:endParaRPr lang="en-US"/>
        </a:p>
      </dgm:t>
    </dgm:pt>
    <dgm:pt modelId="{538E86A1-FF7E-43DA-A00A-9206EFA432F6}" type="pres">
      <dgm:prSet presAssocID="{22E76BC9-CFE6-44CC-925B-DB212A7F56C9}" presName="linear" presStyleCnt="0">
        <dgm:presLayoutVars>
          <dgm:animLvl val="lvl"/>
          <dgm:resizeHandles val="exact"/>
        </dgm:presLayoutVars>
      </dgm:prSet>
      <dgm:spPr/>
    </dgm:pt>
    <dgm:pt modelId="{61219742-EFFF-4B3C-9245-087E920C080B}" type="pres">
      <dgm:prSet presAssocID="{8D0F5E33-3179-447A-9839-80503D1D8BF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108AADF-153F-48C9-A91C-B5560E2C825C}" type="pres">
      <dgm:prSet presAssocID="{8D0F5E33-3179-447A-9839-80503D1D8BFF}" presName="childText" presStyleLbl="revTx" presStyleIdx="0" presStyleCnt="2">
        <dgm:presLayoutVars>
          <dgm:bulletEnabled val="1"/>
        </dgm:presLayoutVars>
      </dgm:prSet>
      <dgm:spPr/>
    </dgm:pt>
    <dgm:pt modelId="{5B0D8408-F30A-4983-BF0A-67D570560773}" type="pres">
      <dgm:prSet presAssocID="{DAB01CB6-8F9A-4D5E-AE6B-CBAFBE58376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6A1947C-020B-408E-B38F-B4B70E9E6AF9}" type="pres">
      <dgm:prSet presAssocID="{DAB01CB6-8F9A-4D5E-AE6B-CBAFBE58376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D9D5D22-16AB-4216-A5A7-3284A5CF5A24}" srcId="{22E76BC9-CFE6-44CC-925B-DB212A7F56C9}" destId="{DAB01CB6-8F9A-4D5E-AE6B-CBAFBE583766}" srcOrd="1" destOrd="0" parTransId="{202F0840-72E8-486B-B6C6-67CC948808F3}" sibTransId="{3D9EF539-43C3-4142-AA4D-2ED4883F753E}"/>
    <dgm:cxn modelId="{B11AD92A-E622-4EE3-844A-927D5EE6EC99}" srcId="{DAB01CB6-8F9A-4D5E-AE6B-CBAFBE583766}" destId="{D03B1467-CED3-4035-929C-BB6F695EA2E7}" srcOrd="0" destOrd="0" parTransId="{A6083BAF-F1C6-42D3-A3F5-06412574E0DF}" sibTransId="{62E712DD-51FB-4EE9-BF0D-2E568672475D}"/>
    <dgm:cxn modelId="{47282060-9DDE-4E67-9C17-4AF33ED076FD}" srcId="{DAB01CB6-8F9A-4D5E-AE6B-CBAFBE583766}" destId="{A72200FE-82A6-4CDA-B7D1-FCC257135998}" srcOrd="2" destOrd="0" parTransId="{CC733085-24D4-4863-B36E-F1A51F922199}" sibTransId="{64C9B335-BBD2-4B3F-AC74-EC6E84034E32}"/>
    <dgm:cxn modelId="{75CD5161-5DFF-4254-BC9E-427E5CD5DBA9}" type="presOf" srcId="{19A5F9E9-F72E-4319-AC5C-1230F672424D}" destId="{D108AADF-153F-48C9-A91C-B5560E2C825C}" srcOrd="0" destOrd="1" presId="urn:microsoft.com/office/officeart/2005/8/layout/vList2"/>
    <dgm:cxn modelId="{8DF81A4B-2674-4242-9534-01D4A07ECEDE}" srcId="{22E76BC9-CFE6-44CC-925B-DB212A7F56C9}" destId="{8D0F5E33-3179-447A-9839-80503D1D8BFF}" srcOrd="0" destOrd="0" parTransId="{98632975-49D0-4A82-8145-5674E6720397}" sibTransId="{6964C4D2-46BE-49D4-AA4D-C3102B3D9BC9}"/>
    <dgm:cxn modelId="{915D218F-8943-4AF4-A276-5253655BFB51}" type="presOf" srcId="{D03B1467-CED3-4035-929C-BB6F695EA2E7}" destId="{86A1947C-020B-408E-B38F-B4B70E9E6AF9}" srcOrd="0" destOrd="0" presId="urn:microsoft.com/office/officeart/2005/8/layout/vList2"/>
    <dgm:cxn modelId="{6733DE9B-6F6E-4E63-B633-250CC8D0F996}" type="presOf" srcId="{DAB01CB6-8F9A-4D5E-AE6B-CBAFBE583766}" destId="{5B0D8408-F30A-4983-BF0A-67D570560773}" srcOrd="0" destOrd="0" presId="urn:microsoft.com/office/officeart/2005/8/layout/vList2"/>
    <dgm:cxn modelId="{3A65DD9C-EBF2-4B68-9BB5-5C9A43EFD39E}" srcId="{8D0F5E33-3179-447A-9839-80503D1D8BFF}" destId="{19A5F9E9-F72E-4319-AC5C-1230F672424D}" srcOrd="1" destOrd="0" parTransId="{7D1C2348-0AC2-411E-8AE5-505355496E53}" sibTransId="{A88B9A03-6DAC-46B2-983D-0B8F89E33491}"/>
    <dgm:cxn modelId="{886AAFA5-5E3D-43C5-85ED-9047A63F6A5B}" type="presOf" srcId="{A8E49D34-9970-41F3-B1F3-635B3E48FB75}" destId="{D108AADF-153F-48C9-A91C-B5560E2C825C}" srcOrd="0" destOrd="0" presId="urn:microsoft.com/office/officeart/2005/8/layout/vList2"/>
    <dgm:cxn modelId="{D1C632A8-1693-43C5-BA47-35FB502DCC6B}" srcId="{8D0F5E33-3179-447A-9839-80503D1D8BFF}" destId="{A8E49D34-9970-41F3-B1F3-635B3E48FB75}" srcOrd="0" destOrd="0" parTransId="{15BF87A5-D552-4A7A-ABA7-CC57B21A381F}" sibTransId="{833F81B1-7A74-4D57-8043-35C7B6CCF081}"/>
    <dgm:cxn modelId="{77F2E1B7-1343-4183-B40E-D3A8C3167BDF}" type="presOf" srcId="{4CBC78B3-C310-485B-8220-905B1AB05599}" destId="{86A1947C-020B-408E-B38F-B4B70E9E6AF9}" srcOrd="0" destOrd="1" presId="urn:microsoft.com/office/officeart/2005/8/layout/vList2"/>
    <dgm:cxn modelId="{87FAA4E8-CAD5-42FC-946A-321F395C0AF8}" srcId="{DAB01CB6-8F9A-4D5E-AE6B-CBAFBE583766}" destId="{4CBC78B3-C310-485B-8220-905B1AB05599}" srcOrd="1" destOrd="0" parTransId="{2902613E-6B05-45F1-BCAC-84BD43DF947D}" sibTransId="{C9B13CAE-07E5-47F3-B4E3-CD050A1055CE}"/>
    <dgm:cxn modelId="{E57F74EC-6661-447B-A0EB-BA163209014C}" type="presOf" srcId="{8D0F5E33-3179-447A-9839-80503D1D8BFF}" destId="{61219742-EFFF-4B3C-9245-087E920C080B}" srcOrd="0" destOrd="0" presId="urn:microsoft.com/office/officeart/2005/8/layout/vList2"/>
    <dgm:cxn modelId="{D58F9FF6-B639-41F0-A8C3-CB849371C4C8}" type="presOf" srcId="{22E76BC9-CFE6-44CC-925B-DB212A7F56C9}" destId="{538E86A1-FF7E-43DA-A00A-9206EFA432F6}" srcOrd="0" destOrd="0" presId="urn:microsoft.com/office/officeart/2005/8/layout/vList2"/>
    <dgm:cxn modelId="{F1750DFC-B641-4E79-8BD8-77F78D1BAE02}" type="presOf" srcId="{A72200FE-82A6-4CDA-B7D1-FCC257135998}" destId="{86A1947C-020B-408E-B38F-B4B70E9E6AF9}" srcOrd="0" destOrd="2" presId="urn:microsoft.com/office/officeart/2005/8/layout/vList2"/>
    <dgm:cxn modelId="{7D5A5891-B463-4B3F-9E78-691A14ACF893}" type="presParOf" srcId="{538E86A1-FF7E-43DA-A00A-9206EFA432F6}" destId="{61219742-EFFF-4B3C-9245-087E920C080B}" srcOrd="0" destOrd="0" presId="urn:microsoft.com/office/officeart/2005/8/layout/vList2"/>
    <dgm:cxn modelId="{A9147F0C-7E63-4A23-A8ED-3E4325374D97}" type="presParOf" srcId="{538E86A1-FF7E-43DA-A00A-9206EFA432F6}" destId="{D108AADF-153F-48C9-A91C-B5560E2C825C}" srcOrd="1" destOrd="0" presId="urn:microsoft.com/office/officeart/2005/8/layout/vList2"/>
    <dgm:cxn modelId="{404515FF-A477-484C-801A-6B26492EE2CE}" type="presParOf" srcId="{538E86A1-FF7E-43DA-A00A-9206EFA432F6}" destId="{5B0D8408-F30A-4983-BF0A-67D570560773}" srcOrd="2" destOrd="0" presId="urn:microsoft.com/office/officeart/2005/8/layout/vList2"/>
    <dgm:cxn modelId="{C0236AD6-0FB9-4EC1-8124-E491A8697829}" type="presParOf" srcId="{538E86A1-FF7E-43DA-A00A-9206EFA432F6}" destId="{86A1947C-020B-408E-B38F-B4B70E9E6AF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FA380-01EA-4BD0-89E2-9B51B7A3453F}">
      <dsp:nvSpPr>
        <dsp:cNvPr id="0" name=""/>
        <dsp:cNvSpPr/>
      </dsp:nvSpPr>
      <dsp:spPr>
        <a:xfrm>
          <a:off x="0" y="234625"/>
          <a:ext cx="4929186" cy="608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As of May 30</a:t>
          </a:r>
          <a:r>
            <a:rPr lang="en-US" sz="2600" kern="1200" baseline="30000"/>
            <a:t>th</a:t>
          </a:r>
          <a:r>
            <a:rPr lang="en-US" sz="2600" kern="1200"/>
            <a:t> 2021, 69 stories</a:t>
          </a:r>
        </a:p>
      </dsp:txBody>
      <dsp:txXfrm>
        <a:off x="29700" y="264325"/>
        <a:ext cx="4869786" cy="549000"/>
      </dsp:txXfrm>
    </dsp:sp>
    <dsp:sp modelId="{4EDDF512-22A5-4A4C-9AD1-4390EB53F61C}">
      <dsp:nvSpPr>
        <dsp:cNvPr id="0" name=""/>
        <dsp:cNvSpPr/>
      </dsp:nvSpPr>
      <dsp:spPr>
        <a:xfrm>
          <a:off x="0" y="843025"/>
          <a:ext cx="4929186" cy="2421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50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Total comments: 446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Total kudos: 2041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Total Hits: 32,391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Most common tags: Hurt/Comfort, Fluff, Friends to Lovers, Happy Ending, Alternate Universe, Angst, Enemies to Lovers, Kayfabe Compliant, Threesome, First Kiss</a:t>
          </a:r>
        </a:p>
      </dsp:txBody>
      <dsp:txXfrm>
        <a:off x="0" y="843025"/>
        <a:ext cx="4929186" cy="2421899"/>
      </dsp:txXfrm>
    </dsp:sp>
    <dsp:sp modelId="{9A6EA59A-090B-4EF7-955C-54E034DDB44E}">
      <dsp:nvSpPr>
        <dsp:cNvPr id="0" name=""/>
        <dsp:cNvSpPr/>
      </dsp:nvSpPr>
      <dsp:spPr>
        <a:xfrm>
          <a:off x="0" y="3264925"/>
          <a:ext cx="4929186" cy="608400"/>
        </a:xfrm>
        <a:prstGeom prst="roundRect">
          <a:avLst/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Stories tend to portray</a:t>
          </a:r>
        </a:p>
      </dsp:txBody>
      <dsp:txXfrm>
        <a:off x="29700" y="3294625"/>
        <a:ext cx="4869786" cy="549000"/>
      </dsp:txXfrm>
    </dsp:sp>
    <dsp:sp modelId="{A11621E2-A2B3-4819-AF2D-B94249FBDFB3}">
      <dsp:nvSpPr>
        <dsp:cNvPr id="0" name=""/>
        <dsp:cNvSpPr/>
      </dsp:nvSpPr>
      <dsp:spPr>
        <a:xfrm>
          <a:off x="0" y="3873325"/>
          <a:ext cx="4929186" cy="1480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50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Gargano as sweet, innocent, emotional, feminine, submissive, bottom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Ciampa as stoic, bitter, pained, aggressive, dominant, top</a:t>
          </a:r>
        </a:p>
      </dsp:txBody>
      <dsp:txXfrm>
        <a:off x="0" y="3873325"/>
        <a:ext cx="4929186" cy="14800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E2730-DA29-4CBE-B128-5D856EF5B840}">
      <dsp:nvSpPr>
        <dsp:cNvPr id="0" name=""/>
        <dsp:cNvSpPr/>
      </dsp:nvSpPr>
      <dsp:spPr>
        <a:xfrm>
          <a:off x="0" y="34618"/>
          <a:ext cx="7543800" cy="104247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2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Encoding sees homosocial relationship that challenges gender stereotypes. </a:t>
          </a:r>
        </a:p>
      </dsp:txBody>
      <dsp:txXfrm>
        <a:off x="50889" y="85507"/>
        <a:ext cx="7442022" cy="940692"/>
      </dsp:txXfrm>
    </dsp:sp>
    <dsp:sp modelId="{E3429031-1560-4A7E-94DE-9D4B17D62196}">
      <dsp:nvSpPr>
        <dsp:cNvPr id="0" name=""/>
        <dsp:cNvSpPr/>
      </dsp:nvSpPr>
      <dsp:spPr>
        <a:xfrm>
          <a:off x="0" y="1154848"/>
          <a:ext cx="7543800" cy="104247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56720"/>
                <a:satOff val="6519"/>
                <a:lumOff val="-5196"/>
                <a:alphaOff val="0"/>
                <a:shade val="36000"/>
                <a:satMod val="120000"/>
              </a:schemeClr>
              <a:schemeClr val="accent2">
                <a:hueOff val="56720"/>
                <a:satOff val="6519"/>
                <a:lumOff val="-5196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Decoding involves emotional reactions to emotional story cues.</a:t>
          </a:r>
        </a:p>
      </dsp:txBody>
      <dsp:txXfrm>
        <a:off x="50889" y="1205737"/>
        <a:ext cx="7442022" cy="940692"/>
      </dsp:txXfrm>
    </dsp:sp>
    <dsp:sp modelId="{EEB7D014-A3EE-454C-B73F-F101FE9326FD}">
      <dsp:nvSpPr>
        <dsp:cNvPr id="0" name=""/>
        <dsp:cNvSpPr/>
      </dsp:nvSpPr>
      <dsp:spPr>
        <a:xfrm>
          <a:off x="0" y="2275078"/>
          <a:ext cx="7543800" cy="104247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113439"/>
                <a:satOff val="13039"/>
                <a:lumOff val="-10393"/>
                <a:alphaOff val="0"/>
                <a:shade val="36000"/>
                <a:satMod val="120000"/>
              </a:schemeClr>
              <a:schemeClr val="accent2">
                <a:hueOff val="113439"/>
                <a:satOff val="13039"/>
                <a:lumOff val="-10393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Recoding operates as relationship maintenance.</a:t>
          </a:r>
        </a:p>
      </dsp:txBody>
      <dsp:txXfrm>
        <a:off x="50889" y="2325967"/>
        <a:ext cx="7442022" cy="940692"/>
      </dsp:txXfrm>
    </dsp:sp>
    <dsp:sp modelId="{9B54B8D5-6335-4A48-8C4B-12C09D0E1E1C}">
      <dsp:nvSpPr>
        <dsp:cNvPr id="0" name=""/>
        <dsp:cNvSpPr/>
      </dsp:nvSpPr>
      <dsp:spPr>
        <a:xfrm>
          <a:off x="0" y="3317548"/>
          <a:ext cx="7543800" cy="698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516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1st: explain homosocial, </a:t>
          </a:r>
          <a:r>
            <a:rPr lang="en-US" sz="2100" kern="1200" dirty="0" err="1"/>
            <a:t>nonstereotypical</a:t>
          </a:r>
          <a:r>
            <a:rPr lang="en-US" sz="2100" kern="1200" dirty="0"/>
            <a:t> relationship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2</a:t>
          </a:r>
          <a:r>
            <a:rPr lang="en-US" sz="2100" kern="1200" baseline="30000" dirty="0"/>
            <a:t>nd</a:t>
          </a:r>
          <a:r>
            <a:rPr lang="en-US" sz="2100" kern="1200" dirty="0"/>
            <a:t>: repair bonds of broken relationship</a:t>
          </a:r>
        </a:p>
      </dsp:txBody>
      <dsp:txXfrm>
        <a:off x="0" y="3317548"/>
        <a:ext cx="7543800" cy="698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19742-EFFF-4B3C-9245-087E920C080B}">
      <dsp:nvSpPr>
        <dsp:cNvPr id="0" name=""/>
        <dsp:cNvSpPr/>
      </dsp:nvSpPr>
      <dsp:spPr>
        <a:xfrm>
          <a:off x="0" y="206317"/>
          <a:ext cx="8178800" cy="8880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E/D/R model analysis suggests support for NXT displaying non-traditional pro-wrestling relationship</a:t>
          </a:r>
        </a:p>
      </dsp:txBody>
      <dsp:txXfrm>
        <a:off x="43350" y="249667"/>
        <a:ext cx="8092100" cy="801330"/>
      </dsp:txXfrm>
    </dsp:sp>
    <dsp:sp modelId="{D108AADF-153F-48C9-A91C-B5560E2C825C}">
      <dsp:nvSpPr>
        <dsp:cNvPr id="0" name=""/>
        <dsp:cNvSpPr/>
      </dsp:nvSpPr>
      <dsp:spPr>
        <a:xfrm>
          <a:off x="0" y="1094347"/>
          <a:ext cx="8178800" cy="607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Stories to support development of relationship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Stories to repair the relationship</a:t>
          </a:r>
        </a:p>
      </dsp:txBody>
      <dsp:txXfrm>
        <a:off x="0" y="1094347"/>
        <a:ext cx="8178800" cy="607027"/>
      </dsp:txXfrm>
    </dsp:sp>
    <dsp:sp modelId="{5B0D8408-F30A-4983-BF0A-67D570560773}">
      <dsp:nvSpPr>
        <dsp:cNvPr id="0" name=""/>
        <dsp:cNvSpPr/>
      </dsp:nvSpPr>
      <dsp:spPr>
        <a:xfrm>
          <a:off x="0" y="1701375"/>
          <a:ext cx="8178800" cy="8880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But Gargano as aggressor less interesting</a:t>
          </a:r>
        </a:p>
      </dsp:txBody>
      <dsp:txXfrm>
        <a:off x="43350" y="1744725"/>
        <a:ext cx="8092100" cy="801330"/>
      </dsp:txXfrm>
    </dsp:sp>
    <dsp:sp modelId="{86A1947C-020B-408E-B38F-B4B70E9E6AF9}">
      <dsp:nvSpPr>
        <dsp:cNvPr id="0" name=""/>
        <dsp:cNvSpPr/>
      </dsp:nvSpPr>
      <dsp:spPr>
        <a:xfrm>
          <a:off x="0" y="2589405"/>
          <a:ext cx="8178800" cy="114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6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From beginning, Ciampa positioned as more aggressive, even when initiating positive physical contact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Gargano as aggressor not aligned with fans’ </a:t>
          </a:r>
          <a:r>
            <a:rPr lang="en-US" sz="1800" kern="1200" dirty="0" err="1"/>
            <a:t>headcanon</a:t>
          </a:r>
          <a:r>
            <a:rPr lang="en-US" sz="1800" kern="1200" dirty="0"/>
            <a:t>, expectations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Stories post-Gargano heel turn retain focus on Ciampa as aggressor</a:t>
          </a:r>
        </a:p>
      </dsp:txBody>
      <dsp:txXfrm>
        <a:off x="0" y="2589405"/>
        <a:ext cx="8178800" cy="1142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24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60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03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33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317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4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7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401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5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461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1357F0-902E-4BB4-A376-018823BC9E00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CA2B512-8D58-4AC7-BEF3-C3FC035C7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2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2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microsoft.com/office/2007/relationships/hdphoto" Target="../media/hdphoto1.wdp"/><Relationship Id="rId10" Type="http://schemas.microsoft.com/office/2007/relationships/diagramDrawing" Target="../diagrams/drawing3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57400"/>
            <a:ext cx="7543800" cy="1606102"/>
          </a:xfrm>
        </p:spPr>
        <p:txBody>
          <a:bodyPr>
            <a:normAutofit fontScale="90000"/>
          </a:bodyPr>
          <a:lstStyle/>
          <a:p>
            <a:r>
              <a:rPr lang="en-US" dirty="0"/>
              <a:t>When the Rebel Heart Needs the Blackheart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560129" cy="1799408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/>
              <a:t>Shipping the professional wrestlers Tommaso Ciampa and Johnny Gargano</a:t>
            </a:r>
          </a:p>
          <a:p>
            <a:endParaRPr lang="en-US" dirty="0"/>
          </a:p>
          <a:p>
            <a:r>
              <a:rPr lang="en-US" sz="2600" dirty="0"/>
              <a:t>CarrieLynn D. Reinhard, Dominican University</a:t>
            </a:r>
          </a:p>
        </p:txBody>
      </p:sp>
    </p:spTree>
    <p:extLst>
      <p:ext uri="{BB962C8B-B14F-4D97-AF65-F5344CB8AC3E}">
        <p14:creationId xmlns:p14="http://schemas.microsoft.com/office/powerpoint/2010/main" val="228855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380" y="484632"/>
            <a:ext cx="4430485" cy="1971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Defining Pro Wrestling</a:t>
            </a:r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E5821A2D-F010-4C2B-8819-23281D9C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"/>
            <a:ext cx="4571771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group of people&#10;&#10;Description automatically generated with low confidence">
            <a:extLst>
              <a:ext uri="{FF2B5EF4-FFF2-40B4-BE49-F238E27FC236}">
                <a16:creationId xmlns:a16="http://schemas.microsoft.com/office/drawing/2014/main" id="{D94A9597-AD33-414E-A11C-660CB1B36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4" y="2456596"/>
            <a:ext cx="3760719" cy="211540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14" y="2456596"/>
            <a:ext cx="4430486" cy="3715603"/>
          </a:xfrm>
        </p:spPr>
        <p:txBody>
          <a:bodyPr>
            <a:normAutofit fontScale="92500" lnSpcReduction="10000"/>
          </a:bodyPr>
          <a:lstStyle/>
          <a:p>
            <a:r>
              <a:rPr lang="en-US" sz="2800" cap="none" dirty="0"/>
              <a:t>Kayfabe: convergence of reality and fiction</a:t>
            </a:r>
          </a:p>
          <a:p>
            <a:pPr lvl="1"/>
            <a:r>
              <a:rPr lang="en-US" sz="2400" cap="none" dirty="0"/>
              <a:t>Performance of fake as if real</a:t>
            </a:r>
          </a:p>
          <a:p>
            <a:pPr lvl="1"/>
            <a:r>
              <a:rPr lang="en-US" sz="2400" cap="none" dirty="0"/>
              <a:t>Scripted “sports entertainment”</a:t>
            </a:r>
          </a:p>
          <a:p>
            <a:pPr lvl="1"/>
            <a:r>
              <a:rPr lang="en-US" sz="2400" cap="none" dirty="0"/>
              <a:t>Wrestlers as actors, storytellers as well as athletes</a:t>
            </a:r>
          </a:p>
          <a:p>
            <a:r>
              <a:rPr lang="en-US" sz="2800" cap="none" dirty="0"/>
              <a:t>Kayfabe as co-constructed</a:t>
            </a:r>
          </a:p>
          <a:p>
            <a:pPr lvl="1"/>
            <a:r>
              <a:rPr lang="en-US" sz="2400" cap="none" dirty="0"/>
              <a:t>Audience performs role of reinforcing kayfabe</a:t>
            </a:r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D68B9961-F007-40D1-AF51-61B6DE510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9FDF494-C7FB-47DF-BD39-1F65FA550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A822E1C-4C1A-4BEE-B19C-0FFB2D57B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1675348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71">
            <a:extLst>
              <a:ext uri="{FF2B5EF4-FFF2-40B4-BE49-F238E27FC236}">
                <a16:creationId xmlns:a16="http://schemas.microsoft.com/office/drawing/2014/main" id="{04C6A80A-C3F4-48DE-80ED-845C8B3E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7552" y="0"/>
            <a:ext cx="5656448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581" y="484632"/>
            <a:ext cx="5047708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/>
              <a:t>Importance of NXT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4" r="12451" b="-4"/>
          <a:stretch/>
        </p:blipFill>
        <p:spPr bwMode="auto">
          <a:xfrm>
            <a:off x="480060" y="1045317"/>
            <a:ext cx="2527432" cy="189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8" r="14807" b="-1"/>
          <a:stretch/>
        </p:blipFill>
        <p:spPr bwMode="auto">
          <a:xfrm>
            <a:off x="480060" y="3834970"/>
            <a:ext cx="2527432" cy="189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1922" y="1676364"/>
            <a:ext cx="5047707" cy="4050792"/>
          </a:xfrm>
        </p:spPr>
        <p:txBody>
          <a:bodyPr>
            <a:noAutofit/>
          </a:bodyPr>
          <a:lstStyle/>
          <a:p>
            <a:r>
              <a:rPr lang="en-US" sz="2400" cap="none" dirty="0"/>
              <a:t>NXT: WWE Developmental</a:t>
            </a:r>
          </a:p>
          <a:p>
            <a:pPr lvl="1"/>
            <a:r>
              <a:rPr lang="en-US" sz="2400" cap="none" dirty="0"/>
              <a:t>Started in 2010</a:t>
            </a:r>
          </a:p>
          <a:p>
            <a:pPr lvl="1"/>
            <a:r>
              <a:rPr lang="en-US" sz="2400" cap="none" dirty="0"/>
              <a:t>Became popular among smart wresting fans in 2014</a:t>
            </a:r>
          </a:p>
          <a:p>
            <a:r>
              <a:rPr lang="en-US" sz="2400" cap="none" dirty="0"/>
              <a:t>Two main wrestlers studied joined in 2015 </a:t>
            </a:r>
          </a:p>
          <a:p>
            <a:pPr lvl="1"/>
            <a:r>
              <a:rPr lang="en-US" sz="2400" cap="none" dirty="0"/>
              <a:t>Johnny Gargano aka “Rebel Heart”</a:t>
            </a:r>
          </a:p>
          <a:p>
            <a:pPr lvl="1"/>
            <a:r>
              <a:rPr lang="en-US" sz="2400" cap="none" dirty="0"/>
              <a:t>Tommaso Ciampa aka “Blackheart”</a:t>
            </a:r>
          </a:p>
          <a:p>
            <a:r>
              <a:rPr lang="en-US" sz="2400" cap="none" dirty="0"/>
              <a:t>Started seeing fanfiction in 2016, shipping them as lovers</a:t>
            </a:r>
          </a:p>
        </p:txBody>
      </p:sp>
      <p:grpSp>
        <p:nvGrpSpPr>
          <p:cNvPr id="4102" name="Group 73">
            <a:extLst>
              <a:ext uri="{FF2B5EF4-FFF2-40B4-BE49-F238E27FC236}">
                <a16:creationId xmlns:a16="http://schemas.microsoft.com/office/drawing/2014/main" id="{9E2417C7-A82F-44F7-A96F-B751F3302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41F7344-9C8B-4289-B22F-5A9BE386F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103" name="Oval 75">
              <a:extLst>
                <a:ext uri="{FF2B5EF4-FFF2-40B4-BE49-F238E27FC236}">
                  <a16:creationId xmlns:a16="http://schemas.microsoft.com/office/drawing/2014/main" id="{3D44D01D-A2CB-4AC9-9D70-A4DC027D1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393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EDR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0334" y="599768"/>
            <a:ext cx="5201265" cy="5572432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200" cap="none" dirty="0"/>
              <a:t>Encoding</a:t>
            </a:r>
            <a:endParaRPr lang="en-US" cap="none" dirty="0"/>
          </a:p>
          <a:p>
            <a:pPr lvl="1"/>
            <a:r>
              <a:rPr lang="en-US" sz="2000" cap="none" dirty="0"/>
              <a:t>Producers, living within society/culture, create media texts that embody sociocultural values, memes, ideologies</a:t>
            </a:r>
          </a:p>
          <a:p>
            <a:r>
              <a:rPr lang="en-US" sz="2200" cap="none" dirty="0"/>
              <a:t>Decoding</a:t>
            </a:r>
            <a:endParaRPr lang="en-US" cap="none" dirty="0"/>
          </a:p>
          <a:p>
            <a:pPr lvl="1"/>
            <a:r>
              <a:rPr lang="en-US" sz="2000" cap="none" dirty="0"/>
              <a:t>People, living within same/different society/culture, interpret media texts with varying degrees of accepting encoded messages (dominant, negotiated, oppositional)</a:t>
            </a:r>
          </a:p>
          <a:p>
            <a:r>
              <a:rPr lang="en-US" sz="2200" cap="none" dirty="0"/>
              <a:t>Recoding</a:t>
            </a:r>
            <a:endParaRPr lang="en-US" cap="none" dirty="0"/>
          </a:p>
          <a:p>
            <a:pPr lvl="1"/>
            <a:r>
              <a:rPr lang="en-US" sz="2000" cap="none" dirty="0"/>
              <a:t>People use media texts in own lives to understand, reflect and/or challenge society/culture</a:t>
            </a:r>
          </a:p>
          <a:p>
            <a:r>
              <a:rPr lang="en-US" cap="none" dirty="0"/>
              <a:t>Assumption 1: Can examine fans’ recoding to understand their decoding.</a:t>
            </a:r>
          </a:p>
          <a:p>
            <a:r>
              <a:rPr lang="en-US" cap="none" dirty="0"/>
              <a:t>Assumption 2: Can plot </a:t>
            </a:r>
            <a:r>
              <a:rPr lang="en-US" cap="none" dirty="0" err="1"/>
              <a:t>recodings</a:t>
            </a:r>
            <a:r>
              <a:rPr lang="en-US" cap="none" dirty="0"/>
              <a:t> historically in relation to encodings to understand changes in </a:t>
            </a:r>
            <a:r>
              <a:rPr lang="en-US" cap="none" dirty="0" err="1"/>
              <a:t>decodings</a:t>
            </a:r>
            <a:r>
              <a:rPr lang="en-US" cap="none" dirty="0"/>
              <a:t>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963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Encoding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488634" y="380999"/>
            <a:ext cx="5502965" cy="6305881"/>
          </a:xfrm>
        </p:spPr>
        <p:txBody>
          <a:bodyPr anchor="ctr">
            <a:normAutofit/>
          </a:bodyPr>
          <a:lstStyle/>
          <a:p>
            <a:r>
              <a:rPr lang="en-US" sz="2400" cap="none" dirty="0"/>
              <a:t>Emotional Storyline + Multi-year 3-Act Play</a:t>
            </a:r>
          </a:p>
          <a:p>
            <a:pPr lvl="1"/>
            <a:r>
              <a:rPr lang="en-US" cap="none" dirty="0"/>
              <a:t>Strangers Team Up (Sept. 2015-May 2016)</a:t>
            </a:r>
          </a:p>
          <a:p>
            <a:pPr lvl="1"/>
            <a:r>
              <a:rPr lang="en-US" cap="none" dirty="0"/>
              <a:t>Cruiserweight Challenge (June 2016)</a:t>
            </a:r>
          </a:p>
          <a:p>
            <a:pPr lvl="1"/>
            <a:r>
              <a:rPr lang="en-US" cap="none" dirty="0"/>
              <a:t>#DIY as Underdogs (Aug. 2016-Apr. 2017)</a:t>
            </a:r>
          </a:p>
          <a:p>
            <a:pPr lvl="1"/>
            <a:r>
              <a:rPr lang="en-US" cap="none" dirty="0"/>
              <a:t>Blackheart Turns Heel (May 2017-Dec. 2017)</a:t>
            </a:r>
          </a:p>
          <a:p>
            <a:pPr lvl="1"/>
            <a:r>
              <a:rPr lang="en-US" cap="none" dirty="0"/>
              <a:t>Torturing Rebel Heart (Jan. 2017-Nov. 2018)</a:t>
            </a:r>
          </a:p>
          <a:p>
            <a:pPr lvl="1"/>
            <a:r>
              <a:rPr lang="en-US" cap="none" dirty="0"/>
              <a:t>Dark #DIY (Dec. 2018-Mar. 2019)</a:t>
            </a:r>
          </a:p>
          <a:p>
            <a:pPr lvl="1"/>
            <a:r>
              <a:rPr lang="en-US" cap="none" dirty="0"/>
              <a:t>Blackheart Black Out (Apr. 2019-Sept. 2019)</a:t>
            </a:r>
          </a:p>
          <a:p>
            <a:pPr lvl="1"/>
            <a:r>
              <a:rPr lang="en-US" cap="none" dirty="0"/>
              <a:t>Daddy Returns for Goldie (Oct. 2019 – Jan. 2020)</a:t>
            </a:r>
          </a:p>
          <a:p>
            <a:pPr lvl="1"/>
            <a:r>
              <a:rPr lang="en-US" cap="none" dirty="0"/>
              <a:t>Face of the Brand (Feb. 2020-Apr. 2020)</a:t>
            </a:r>
          </a:p>
          <a:p>
            <a:pPr lvl="1"/>
            <a:r>
              <a:rPr lang="en-US" dirty="0"/>
              <a:t>Going Separate Ways (May 2020-present)</a:t>
            </a:r>
            <a:endParaRPr lang="en-US" cap="none" dirty="0"/>
          </a:p>
          <a:p>
            <a:pPr lvl="1"/>
            <a:endParaRPr lang="en-US" sz="17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836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Encoding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81400" y="304799"/>
            <a:ext cx="5560092" cy="6352889"/>
          </a:xfrm>
        </p:spPr>
        <p:txBody>
          <a:bodyPr anchor="ctr">
            <a:normAutofit/>
          </a:bodyPr>
          <a:lstStyle/>
          <a:p>
            <a:r>
              <a:rPr lang="en-US" sz="2400" cap="none" dirty="0"/>
              <a:t>Setting emotional tone (2015-2017)</a:t>
            </a:r>
          </a:p>
          <a:p>
            <a:pPr lvl="1"/>
            <a:r>
              <a:rPr lang="en-US" sz="2000" cap="none" dirty="0"/>
              <a:t>Performances in-ring include:</a:t>
            </a:r>
          </a:p>
          <a:p>
            <a:pPr lvl="2"/>
            <a:r>
              <a:rPr lang="en-US" sz="1800" cap="none" dirty="0"/>
              <a:t>Intense eye contact</a:t>
            </a:r>
          </a:p>
          <a:p>
            <a:pPr lvl="2"/>
            <a:r>
              <a:rPr lang="en-US" sz="1800" cap="none" dirty="0"/>
              <a:t>Hugging</a:t>
            </a:r>
          </a:p>
          <a:p>
            <a:pPr lvl="2"/>
            <a:r>
              <a:rPr lang="en-US" sz="1800" cap="none" dirty="0"/>
              <a:t>Arms around each other</a:t>
            </a:r>
          </a:p>
          <a:p>
            <a:pPr lvl="2"/>
            <a:r>
              <a:rPr lang="en-US" sz="1800" cap="none" dirty="0"/>
              <a:t>Cradling head to chest</a:t>
            </a:r>
          </a:p>
          <a:p>
            <a:pPr lvl="2"/>
            <a:r>
              <a:rPr lang="en-US" sz="1800" cap="none" dirty="0"/>
              <a:t>Rustling hair</a:t>
            </a:r>
          </a:p>
          <a:p>
            <a:pPr lvl="1"/>
            <a:r>
              <a:rPr lang="en-US" sz="2000" cap="none" dirty="0"/>
              <a:t>Commentator Rhetoric includes:</a:t>
            </a:r>
          </a:p>
          <a:p>
            <a:pPr lvl="2"/>
            <a:r>
              <a:rPr lang="en-US" sz="1800" cap="none" dirty="0"/>
              <a:t>Reunited</a:t>
            </a:r>
          </a:p>
          <a:p>
            <a:pPr lvl="2"/>
            <a:r>
              <a:rPr lang="en-US" sz="1800" cap="none" dirty="0"/>
              <a:t>Chemistry</a:t>
            </a:r>
          </a:p>
          <a:p>
            <a:pPr lvl="2"/>
            <a:r>
              <a:rPr lang="en-US" sz="1800" cap="none" dirty="0"/>
              <a:t>Long-time friends</a:t>
            </a:r>
          </a:p>
          <a:p>
            <a:pPr lvl="2"/>
            <a:r>
              <a:rPr lang="en-US" sz="1800" cap="none" dirty="0"/>
              <a:t>Cinderella story</a:t>
            </a:r>
          </a:p>
          <a:p>
            <a:pPr lvl="1"/>
            <a:r>
              <a:rPr lang="en-US" sz="2000" cap="none" dirty="0"/>
              <a:t>Promo character Rhetoric includes:</a:t>
            </a:r>
          </a:p>
          <a:p>
            <a:pPr lvl="2"/>
            <a:r>
              <a:rPr lang="en-US" sz="1800" cap="none" dirty="0"/>
              <a:t>Good friend</a:t>
            </a:r>
          </a:p>
          <a:p>
            <a:pPr lvl="2"/>
            <a:r>
              <a:rPr lang="en-US" sz="1800" cap="none" dirty="0"/>
              <a:t>Brother</a:t>
            </a:r>
          </a:p>
          <a:p>
            <a:pPr lvl="2"/>
            <a:r>
              <a:rPr lang="en-US" sz="1800" cap="none" dirty="0"/>
              <a:t>Family</a:t>
            </a:r>
          </a:p>
          <a:p>
            <a:pPr lvl="2"/>
            <a:r>
              <a:rPr lang="en-US" sz="1800" dirty="0"/>
              <a:t>L</a:t>
            </a:r>
            <a:r>
              <a:rPr lang="en-US" sz="1800" cap="none" dirty="0"/>
              <a:t>ove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85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87" y="2094295"/>
            <a:ext cx="4133850" cy="2313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325" y="4429124"/>
            <a:ext cx="4638675" cy="2428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20" y="4429125"/>
            <a:ext cx="4513045" cy="2428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737"/>
            <a:ext cx="4495800" cy="2085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55920" cy="21007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4295"/>
            <a:ext cx="2470661" cy="2313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660" y="2094295"/>
            <a:ext cx="2494629" cy="231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032" y="17206"/>
            <a:ext cx="7797662" cy="1151965"/>
          </a:xfrm>
        </p:spPr>
        <p:txBody>
          <a:bodyPr/>
          <a:lstStyle/>
          <a:p>
            <a:r>
              <a:rPr lang="en-US" dirty="0"/>
              <a:t>Decoding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89483"/>
            <a:ext cx="8077200" cy="2287117"/>
          </a:xfrm>
        </p:spPr>
        <p:txBody>
          <a:bodyPr>
            <a:normAutofit/>
          </a:bodyPr>
          <a:lstStyle/>
          <a:p>
            <a:r>
              <a:rPr lang="en-US" sz="2400" dirty="0"/>
              <a:t>Reactions of Live Crowds</a:t>
            </a:r>
          </a:p>
          <a:p>
            <a:pPr lvl="1"/>
            <a:r>
              <a:rPr lang="en-US" sz="2000" dirty="0"/>
              <a:t>Johnny as face, Tommaso as heel</a:t>
            </a:r>
          </a:p>
          <a:p>
            <a:pPr lvl="1"/>
            <a:r>
              <a:rPr lang="en-US" sz="2000" dirty="0"/>
              <a:t>From cheers to boos to cheers again</a:t>
            </a:r>
          </a:p>
          <a:p>
            <a:r>
              <a:rPr lang="en-US" sz="2400" dirty="0"/>
              <a:t>Such reactions not entire story</a:t>
            </a:r>
          </a:p>
          <a:p>
            <a:pPr lvl="1"/>
            <a:r>
              <a:rPr lang="en-US" sz="2000" dirty="0"/>
              <a:t>Perhaps more performance than authentic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D57833-FDBC-40C4-ADA1-C4DC263A4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016045"/>
            <a:ext cx="4572000" cy="2571750"/>
          </a:xfrm>
          <a:prstGeom prst="rect">
            <a:avLst/>
          </a:prstGeom>
        </p:spPr>
      </p:pic>
      <p:pic>
        <p:nvPicPr>
          <p:cNvPr id="6" name="Picture 5" descr="A person singing on a stage&#10;&#10;Description automatically generated with medium confidence">
            <a:extLst>
              <a:ext uri="{FF2B5EF4-FFF2-40B4-BE49-F238E27FC236}">
                <a16:creationId xmlns:a16="http://schemas.microsoft.com/office/drawing/2014/main" id="{0E6B126C-CD8A-458D-A171-C9B4B4D59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97" y="3016045"/>
            <a:ext cx="400910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31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7232" y="0"/>
            <a:ext cx="326676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7E229-B746-40FA-8219-1D82E19C8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32" y="639763"/>
            <a:ext cx="2284555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800" dirty="0"/>
              <a:t>Ciampa/Gargano on AO3</a:t>
            </a:r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2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E3F91289-F456-4AE7-AD23-62F5CF0216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822322"/>
              </p:ext>
            </p:extLst>
          </p:nvPr>
        </p:nvGraphicFramePr>
        <p:xfrm>
          <a:off x="466725" y="639763"/>
          <a:ext cx="4929187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7699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0335" y="599768"/>
            <a:ext cx="5103858" cy="5572432"/>
          </a:xfrm>
        </p:spPr>
        <p:txBody>
          <a:bodyPr anchor="ctr">
            <a:normAutofit/>
          </a:bodyPr>
          <a:lstStyle/>
          <a:p>
            <a:r>
              <a:rPr lang="en-US" sz="2800" cap="none" dirty="0"/>
              <a:t>Stories to deepen their kayfabe relationship</a:t>
            </a:r>
          </a:p>
          <a:p>
            <a:pPr lvl="1"/>
            <a:r>
              <a:rPr lang="en-US" sz="2400" cap="none" dirty="0"/>
              <a:t>Story: “Phone Tag” as response to NXT 8/31/16 episode where Tommaso was attacked without Johnny around</a:t>
            </a:r>
          </a:p>
          <a:p>
            <a:pPr lvl="1"/>
            <a:r>
              <a:rPr lang="en-US" sz="2400" cap="none" dirty="0"/>
              <a:t>Story depicts them arguing about their relationship with each other, and ending up spooning in bed</a:t>
            </a:r>
          </a:p>
          <a:p>
            <a:pPr lvl="1"/>
            <a:r>
              <a:rPr lang="en-US" sz="2400" cap="none" dirty="0"/>
              <a:t>One reader’s response: “</a:t>
            </a:r>
            <a:r>
              <a:rPr lang="en-US" sz="2400" cap="none" dirty="0" err="1">
                <a:effectLst/>
              </a:rPr>
              <a:t>Awwww</a:t>
            </a:r>
            <a:r>
              <a:rPr lang="en-US" sz="2400" cap="none" dirty="0">
                <a:effectLst/>
              </a:rPr>
              <a:t>. &lt;3 I love how much they both want to look out for each other but are just having a hard time.””</a:t>
            </a:r>
            <a:endParaRPr lang="en-US" sz="2400" cap="none" dirty="0"/>
          </a:p>
          <a:p>
            <a:pPr lvl="1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461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0334" y="599768"/>
            <a:ext cx="4972665" cy="5572432"/>
          </a:xfrm>
        </p:spPr>
        <p:txBody>
          <a:bodyPr anchor="ctr">
            <a:normAutofit lnSpcReduction="10000"/>
          </a:bodyPr>
          <a:lstStyle/>
          <a:p>
            <a:r>
              <a:rPr lang="en-US" sz="2800" cap="none" dirty="0"/>
              <a:t>Stories to restore their kayfabe relationship</a:t>
            </a:r>
          </a:p>
          <a:p>
            <a:pPr lvl="1"/>
            <a:r>
              <a:rPr lang="en-US" sz="2400" cap="none" dirty="0"/>
              <a:t>Story:  “(Re)do It Yourself”</a:t>
            </a:r>
          </a:p>
          <a:p>
            <a:pPr lvl="1"/>
            <a:r>
              <a:rPr lang="en-US" sz="2400" cap="none" dirty="0"/>
              <a:t>From author: “</a:t>
            </a:r>
            <a:r>
              <a:rPr lang="en-US" sz="2400" cap="none" dirty="0">
                <a:effectLst/>
              </a:rPr>
              <a:t>now as </a:t>
            </a:r>
            <a:r>
              <a:rPr lang="en-US" sz="2400" cap="none" dirty="0" err="1">
                <a:effectLst/>
              </a:rPr>
              <a:t>im</a:t>
            </a:r>
            <a:r>
              <a:rPr lang="en-US" sz="2400" cap="none" dirty="0">
                <a:effectLst/>
              </a:rPr>
              <a:t> posting this </a:t>
            </a:r>
            <a:r>
              <a:rPr lang="en-US" sz="2400" cap="none" dirty="0" err="1">
                <a:effectLst/>
              </a:rPr>
              <a:t>ciampa</a:t>
            </a:r>
            <a:r>
              <a:rPr lang="en-US" sz="2400" cap="none" dirty="0">
                <a:effectLst/>
              </a:rPr>
              <a:t> is getting neck surgery and </a:t>
            </a:r>
            <a:r>
              <a:rPr lang="en-US" sz="2400" cap="none" dirty="0" err="1">
                <a:effectLst/>
              </a:rPr>
              <a:t>i</a:t>
            </a:r>
            <a:r>
              <a:rPr lang="en-US" sz="2400" cap="none" dirty="0">
                <a:effectLst/>
              </a:rPr>
              <a:t> am crying :/ </a:t>
            </a:r>
            <a:r>
              <a:rPr lang="en-US" sz="2400" cap="none" dirty="0" err="1">
                <a:effectLst/>
              </a:rPr>
              <a:t>im</a:t>
            </a:r>
            <a:r>
              <a:rPr lang="en-US" sz="2400" cap="none" dirty="0">
                <a:effectLst/>
              </a:rPr>
              <a:t> just </a:t>
            </a:r>
            <a:r>
              <a:rPr lang="en-US" sz="2400" cap="none" dirty="0" err="1">
                <a:effectLst/>
              </a:rPr>
              <a:t>gonna</a:t>
            </a:r>
            <a:r>
              <a:rPr lang="en-US" sz="2400" cap="none" dirty="0">
                <a:effectLst/>
              </a:rPr>
              <a:t> pretend that real life and the main roster fuck ups don't exist and that weird heel </a:t>
            </a:r>
            <a:r>
              <a:rPr lang="en-US" sz="2400" cap="none" dirty="0" err="1">
                <a:effectLst/>
              </a:rPr>
              <a:t>diy</a:t>
            </a:r>
            <a:r>
              <a:rPr lang="en-US" sz="2400" cap="none" dirty="0">
                <a:effectLst/>
              </a:rPr>
              <a:t> is still on </a:t>
            </a:r>
            <a:r>
              <a:rPr lang="en-US" sz="2400" cap="none" dirty="0" err="1">
                <a:effectLst/>
              </a:rPr>
              <a:t>nxt</a:t>
            </a:r>
            <a:r>
              <a:rPr lang="en-US" sz="2400" cap="none" dirty="0">
                <a:effectLst/>
              </a:rPr>
              <a:t> and thriving </a:t>
            </a:r>
            <a:r>
              <a:rPr lang="en-US" sz="2400" cap="none" dirty="0" err="1">
                <a:effectLst/>
              </a:rPr>
              <a:t>i</a:t>
            </a:r>
            <a:r>
              <a:rPr lang="en-US" sz="2400" cap="none" dirty="0">
                <a:effectLst/>
              </a:rPr>
              <a:t> love them so much my heart is so full of love for those boys :’)”</a:t>
            </a:r>
          </a:p>
          <a:p>
            <a:pPr lvl="1"/>
            <a:r>
              <a:rPr lang="en-US" sz="2400" cap="none" dirty="0">
                <a:effectLst/>
              </a:rPr>
              <a:t>Story attempts to rebuild Ciampa/Gargano assumed “marriage” after betrayal</a:t>
            </a:r>
            <a:endParaRPr lang="en-US" sz="2400" cap="none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08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Decoding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200311"/>
            <a:ext cx="5290897" cy="6581489"/>
          </a:xfrm>
        </p:spPr>
        <p:txBody>
          <a:bodyPr anchor="ctr">
            <a:normAutofit/>
          </a:bodyPr>
          <a:lstStyle/>
          <a:p>
            <a:r>
              <a:rPr lang="en-US" sz="1800" cap="none" dirty="0"/>
              <a:t>Reactions of Fanfic Writers at Archive of Our Own (A03)</a:t>
            </a:r>
          </a:p>
          <a:p>
            <a:pPr lvl="1"/>
            <a:r>
              <a:rPr lang="en-US" cap="none" dirty="0">
                <a:effectLst/>
              </a:rPr>
              <a:t>“They are such a criminally underutilized pairing! I mean come on, the tension on screen is ridiculous!”</a:t>
            </a:r>
          </a:p>
          <a:p>
            <a:pPr lvl="1"/>
            <a:r>
              <a:rPr lang="en-US" cap="none" dirty="0">
                <a:effectLst/>
              </a:rPr>
              <a:t>“I need more Ciampa &amp; Johnny drama. They’re too perfect for each other.”</a:t>
            </a:r>
          </a:p>
          <a:p>
            <a:pPr lvl="1"/>
            <a:r>
              <a:rPr lang="en-US" cap="none" dirty="0">
                <a:effectLst/>
              </a:rPr>
              <a:t>“People dealing with betrayals and complicated emotions is one of my favorite things about wrestling, so this entire Ciampa-Gargano storyline has been a gift…”</a:t>
            </a:r>
          </a:p>
          <a:p>
            <a:pPr lvl="1"/>
            <a:r>
              <a:rPr lang="en-US" cap="none" dirty="0">
                <a:effectLst/>
              </a:rPr>
              <a:t>“Tommaso and Johnny are breaking my heart lately (come back and break it in person, Tommaso!) so I'm happy to share the heartbreak!”</a:t>
            </a:r>
          </a:p>
          <a:p>
            <a:pPr lvl="1"/>
            <a:r>
              <a:rPr lang="en-US" cap="none" dirty="0">
                <a:effectLst/>
              </a:rPr>
              <a:t>“They're all dragging each other in different directions and I know it's not going to end well, but I can try to give them a vaguely uneasy midground, </a:t>
            </a:r>
            <a:r>
              <a:rPr lang="en-US" cap="none" dirty="0" err="1">
                <a:effectLst/>
              </a:rPr>
              <a:t>haha</a:t>
            </a:r>
            <a:r>
              <a:rPr lang="en-US" cap="none" dirty="0">
                <a:effectLst/>
              </a:rPr>
              <a:t>.”</a:t>
            </a:r>
          </a:p>
          <a:p>
            <a:pPr lvl="1"/>
            <a:r>
              <a:rPr lang="en-US" cap="none" dirty="0"/>
              <a:t>“</a:t>
            </a:r>
            <a:r>
              <a:rPr lang="en-US" cap="none" dirty="0">
                <a:effectLst/>
              </a:rPr>
              <a:t>Gosh </a:t>
            </a:r>
            <a:r>
              <a:rPr lang="en-US" cap="none" dirty="0" err="1">
                <a:effectLst/>
              </a:rPr>
              <a:t>i</a:t>
            </a:r>
            <a:r>
              <a:rPr lang="en-US" cap="none" dirty="0">
                <a:effectLst/>
              </a:rPr>
              <a:t> love these two fucked up assholes”</a:t>
            </a:r>
            <a:endParaRPr lang="en-US" cap="none" dirty="0"/>
          </a:p>
          <a:p>
            <a:pPr lvl="1"/>
            <a:endParaRPr lang="en-US" sz="15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62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FB4329C-BF98-421E-8A0D-43A2CF95E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3CDC6B8-20F2-4C8D-8599-EC572C0BF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9144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002"/>
            <a:ext cx="7543800" cy="1522993"/>
          </a:xfrm>
        </p:spPr>
        <p:txBody>
          <a:bodyPr>
            <a:normAutofit/>
          </a:bodyPr>
          <a:lstStyle/>
          <a:p>
            <a:r>
              <a:rPr lang="en-US" sz="5200"/>
              <a:t>Encoding Meets recoding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4342043-9755-451A-9341-6461ADE85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2F7E87-CD4F-40F9-978A-356F63B76E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3B1ED61-05D6-47CD-8878-8406A83BD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DA5FF1C-0DCD-4C1C-98BC-7F175BD44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965590"/>
              </p:ext>
            </p:extLst>
          </p:nvPr>
        </p:nvGraphicFramePr>
        <p:xfrm>
          <a:off x="0" y="-9829"/>
          <a:ext cx="9144000" cy="2409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201943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8396708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64418336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59276223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17799833"/>
                    </a:ext>
                  </a:extLst>
                </a:gridCol>
                <a:gridCol w="696198">
                  <a:extLst>
                    <a:ext uri="{9D8B030D-6E8A-4147-A177-3AD203B41FA5}">
                      <a16:colId xmlns:a16="http://schemas.microsoft.com/office/drawing/2014/main" val="1235792327"/>
                    </a:ext>
                  </a:extLst>
                </a:gridCol>
                <a:gridCol w="968475">
                  <a:extLst>
                    <a:ext uri="{9D8B030D-6E8A-4147-A177-3AD203B41FA5}">
                      <a16:colId xmlns:a16="http://schemas.microsoft.com/office/drawing/2014/main" val="1981996168"/>
                    </a:ext>
                  </a:extLst>
                </a:gridCol>
                <a:gridCol w="788840">
                  <a:extLst>
                    <a:ext uri="{9D8B030D-6E8A-4147-A177-3AD203B41FA5}">
                      <a16:colId xmlns:a16="http://schemas.microsoft.com/office/drawing/2014/main" val="679544062"/>
                    </a:ext>
                  </a:extLst>
                </a:gridCol>
                <a:gridCol w="746887">
                  <a:extLst>
                    <a:ext uri="{9D8B030D-6E8A-4147-A177-3AD203B41FA5}">
                      <a16:colId xmlns:a16="http://schemas.microsoft.com/office/drawing/2014/main" val="194368970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621860080"/>
                    </a:ext>
                  </a:extLst>
                </a:gridCol>
              </a:tblGrid>
              <a:tr h="8480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Strangers Team Up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Cruiserweight Challenge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#DIY as Underdogs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Blackheart Turns Heel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Torturing Rebel Heart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Dark #DIY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Blackheart Black Out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Daddy Returns for Goldie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Face of the Brand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Going Separate Ways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/>
                </a:tc>
                <a:extLst>
                  <a:ext uri="{0D108BD9-81ED-4DB2-BD59-A6C34878D82A}">
                    <a16:rowId xmlns:a16="http://schemas.microsoft.com/office/drawing/2014/main" val="402397726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Sept. 2015-May 2016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June 2016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Aug. 2016-Apr. 2017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May 2017-Dec. 2017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Jan. 2017-Nov. 2018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Dec. 2018-Mar. 2019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Apr. 2019-Sept. 2019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Oct. 2019-Jan. 2020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Feb. 2020-Apr. 2020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May 2020-present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515669"/>
                  </a:ext>
                </a:extLst>
              </a:tr>
              <a:tr h="6474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16 fanfics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 fanfics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15 fanfics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10 fanfics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7 fanfics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3 fanfics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 fanfics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13" marR="6771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29352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4237A35-26DE-47ED-85E3-A5332BE8E4A6}"/>
              </a:ext>
            </a:extLst>
          </p:cNvPr>
          <p:cNvSpPr txBox="1"/>
          <p:nvPr/>
        </p:nvSpPr>
        <p:spPr>
          <a:xfrm>
            <a:off x="802386" y="2839718"/>
            <a:ext cx="2162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Built foundation via emotional cues (16 stories)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666419-E599-486A-8BA4-B7132FFA7950}"/>
              </a:ext>
            </a:extLst>
          </p:cNvPr>
          <p:cNvSpPr txBox="1"/>
          <p:nvPr/>
        </p:nvSpPr>
        <p:spPr>
          <a:xfrm>
            <a:off x="3124200" y="2839718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Majority attempting to reconcile after break-up (34 stories)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F304BF-AD5F-4294-9B96-C01D52F9BD95}"/>
              </a:ext>
            </a:extLst>
          </p:cNvPr>
          <p:cNvSpPr txBox="1"/>
          <p:nvPr/>
        </p:nvSpPr>
        <p:spPr>
          <a:xfrm>
            <a:off x="6312312" y="2895599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interested in Gargano as aggressor (19 stories)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62B920B-F08B-40FF-B76B-6705DB39CC71}"/>
              </a:ext>
            </a:extLst>
          </p:cNvPr>
          <p:cNvSpPr/>
          <p:nvPr/>
        </p:nvSpPr>
        <p:spPr>
          <a:xfrm rot="19049073">
            <a:off x="1911322" y="2401676"/>
            <a:ext cx="609600" cy="25586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74A02E7D-3D5E-413C-9CE0-C9CC56CFC3C6}"/>
              </a:ext>
            </a:extLst>
          </p:cNvPr>
          <p:cNvSpPr/>
          <p:nvPr/>
        </p:nvSpPr>
        <p:spPr>
          <a:xfrm rot="16200000">
            <a:off x="3975045" y="1361693"/>
            <a:ext cx="914400" cy="2741601"/>
          </a:xfrm>
          <a:prstGeom prst="rightBrac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572E08-D60B-4BC3-9E60-987C8921FE09}"/>
              </a:ext>
            </a:extLst>
          </p:cNvPr>
          <p:cNvSpPr/>
          <p:nvPr/>
        </p:nvSpPr>
        <p:spPr>
          <a:xfrm>
            <a:off x="2216122" y="1752600"/>
            <a:ext cx="984278" cy="5981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AC1362-B720-44B9-9FE6-2AF02141A28D}"/>
              </a:ext>
            </a:extLst>
          </p:cNvPr>
          <p:cNvSpPr/>
          <p:nvPr/>
        </p:nvSpPr>
        <p:spPr>
          <a:xfrm>
            <a:off x="3200400" y="1747696"/>
            <a:ext cx="2602646" cy="59811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695B10C-D901-4E25-982F-0F4C1F3A1567}"/>
              </a:ext>
            </a:extLst>
          </p:cNvPr>
          <p:cNvSpPr/>
          <p:nvPr/>
        </p:nvSpPr>
        <p:spPr>
          <a:xfrm>
            <a:off x="5821166" y="1747695"/>
            <a:ext cx="3322834" cy="5981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3B8D6AB1-1CD5-44E1-BCE3-9390387752DE}"/>
              </a:ext>
            </a:extLst>
          </p:cNvPr>
          <p:cNvSpPr/>
          <p:nvPr/>
        </p:nvSpPr>
        <p:spPr>
          <a:xfrm rot="16200000">
            <a:off x="6967426" y="1387797"/>
            <a:ext cx="914400" cy="2741601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97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blipFill dpi="0" rotWithShape="1">
            <a:blip r:embed="rId2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Analytical Conclusions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658DD3-B896-400D-B224-14FFBA96D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156993"/>
              </p:ext>
            </p:extLst>
          </p:nvPr>
        </p:nvGraphicFramePr>
        <p:xfrm>
          <a:off x="802386" y="2121408"/>
          <a:ext cx="75438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33077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FB4329C-BF98-421E-8A0D-43A2CF95E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DC6B8-20F2-4C8D-8599-EC572C0BF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9144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4846002"/>
            <a:ext cx="8741792" cy="152299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What Does This Mean?</a:t>
            </a:r>
            <a:br>
              <a:rPr lang="en-US" sz="4000" dirty="0"/>
            </a:br>
            <a:r>
              <a:rPr lang="en-US" sz="2200" dirty="0"/>
              <a:t> </a:t>
            </a:r>
            <a:br>
              <a:rPr lang="en-US" sz="4000" dirty="0"/>
            </a:br>
            <a:r>
              <a:rPr lang="en-US" sz="4000" cap="none" dirty="0"/>
              <a:t>EDR model application to fan studies as possible means understand relationship between text and reception. </a:t>
            </a:r>
            <a:endParaRPr lang="en-US" sz="5200" cap="none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342043-9755-451A-9341-6461ADE85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52F7E87-CD4F-40F9-978A-356F63B76E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3B1ED61-05D6-47CD-8878-8406A83BD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EB3267-30A2-431F-8A76-BEA56EF11F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202940"/>
              </p:ext>
            </p:extLst>
          </p:nvPr>
        </p:nvGraphicFramePr>
        <p:xfrm>
          <a:off x="482599" y="633636"/>
          <a:ext cx="8178800" cy="393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14402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210</TotalTime>
  <Words>1041</Words>
  <Application>Microsoft Office PowerPoint</Application>
  <PresentationFormat>On-screen Show (4:3)</PresentationFormat>
  <Paragraphs>139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Rockwell</vt:lpstr>
      <vt:lpstr>Rockwell Condensed</vt:lpstr>
      <vt:lpstr>Rockwell Extra Bold</vt:lpstr>
      <vt:lpstr>Wingdings</vt:lpstr>
      <vt:lpstr>Wood Type</vt:lpstr>
      <vt:lpstr>When the Rebel Heart Needs the Blackheart</vt:lpstr>
      <vt:lpstr>Defining Pro Wrestling</vt:lpstr>
      <vt:lpstr>Importance of NXT</vt:lpstr>
      <vt:lpstr>EDR Model</vt:lpstr>
      <vt:lpstr>Encoding</vt:lpstr>
      <vt:lpstr>Encoding</vt:lpstr>
      <vt:lpstr>PowerPoint Presentation</vt:lpstr>
      <vt:lpstr>Decoding</vt:lpstr>
      <vt:lpstr>Ciampa/Gargano on AO3</vt:lpstr>
      <vt:lpstr>Recoding</vt:lpstr>
      <vt:lpstr>Recoding</vt:lpstr>
      <vt:lpstr>Decoding</vt:lpstr>
      <vt:lpstr>Encoding Meets recoding</vt:lpstr>
      <vt:lpstr>Analytical Conclusions</vt:lpstr>
      <vt:lpstr>What Does This Mean?   EDR model application to fan studies as possible means understand relationship between text and reception.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the Rebel Heart Met the Blackheart</dc:title>
  <dc:creator>Reinhard, Carrie Lynn</dc:creator>
  <cp:lastModifiedBy>CarrieLynn Reinhard</cp:lastModifiedBy>
  <cp:revision>32</cp:revision>
  <dcterms:created xsi:type="dcterms:W3CDTF">2019-03-20T19:17:43Z</dcterms:created>
  <dcterms:modified xsi:type="dcterms:W3CDTF">2021-06-01T20:49:25Z</dcterms:modified>
</cp:coreProperties>
</file>