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9" r:id="rId4"/>
    <p:sldId id="270" r:id="rId5"/>
    <p:sldId id="271" r:id="rId6"/>
    <p:sldId id="260" r:id="rId7"/>
    <p:sldId id="258" r:id="rId8"/>
    <p:sldId id="259" r:id="rId9"/>
    <p:sldId id="272" r:id="rId10"/>
    <p:sldId id="261" r:id="rId11"/>
    <p:sldId id="273" r:id="rId12"/>
    <p:sldId id="262" r:id="rId13"/>
    <p:sldId id="263" r:id="rId14"/>
    <p:sldId id="264" r:id="rId15"/>
    <p:sldId id="265" r:id="rId16"/>
    <p:sldId id="266" r:id="rId17"/>
    <p:sldId id="268" r:id="rId18"/>
    <p:sldId id="267" r:id="rId19"/>
  </p:sldIdLst>
  <p:sldSz cx="9144000" cy="6858000" type="screen4x3"/>
  <p:notesSz cx="6858000" cy="9083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41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41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74E429-3B2C-4D16-A94E-40A5A8FA9B64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7288" y="681038"/>
            <a:ext cx="45434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14746"/>
            <a:ext cx="5486400" cy="40876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27915"/>
            <a:ext cx="2971800" cy="4541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27915"/>
            <a:ext cx="2971800" cy="4541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35F3F0-AA00-4514-B10C-8F8E83698F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35F3F0-AA00-4514-B10C-8F8E83698FB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35F3F0-AA00-4514-B10C-8F8E83698FB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35F3F0-AA00-4514-B10C-8F8E83698FB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35F3F0-AA00-4514-B10C-8F8E83698FB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35F3F0-AA00-4514-B10C-8F8E83698FB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35F3F0-AA00-4514-B10C-8F8E83698FB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53C5-BC8C-4607-89CB-EA938CC79051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3CCE-EDD4-4098-90C2-6654E3432E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53C5-BC8C-4607-89CB-EA938CC79051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3CCE-EDD4-4098-90C2-6654E3432E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53C5-BC8C-4607-89CB-EA938CC79051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3CCE-EDD4-4098-90C2-6654E3432E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53C5-BC8C-4607-89CB-EA938CC79051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3CCE-EDD4-4098-90C2-6654E3432E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53C5-BC8C-4607-89CB-EA938CC79051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3CCE-EDD4-4098-90C2-6654E3432E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53C5-BC8C-4607-89CB-EA938CC79051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3CCE-EDD4-4098-90C2-6654E3432E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53C5-BC8C-4607-89CB-EA938CC79051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3CCE-EDD4-4098-90C2-6654E3432E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53C5-BC8C-4607-89CB-EA938CC79051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3CCE-EDD4-4098-90C2-6654E3432E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53C5-BC8C-4607-89CB-EA938CC79051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3CCE-EDD4-4098-90C2-6654E3432E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53C5-BC8C-4607-89CB-EA938CC79051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3CCE-EDD4-4098-90C2-6654E3432E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53C5-BC8C-4607-89CB-EA938CC79051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3CCE-EDD4-4098-90C2-6654E3432E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C53C5-BC8C-4607-89CB-EA938CC79051}" type="datetimeFigureOut">
              <a:rPr lang="en-US" smtClean="0"/>
              <a:pPr/>
              <a:t>10/11/2011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3CCE-EDD4-4098-90C2-6654E3432E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../../Desktop/Pooky%20clip%20-%20for%20CLR.mp4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1stquestion.com/2010/12/1st-question-19-december-2010.htm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../Pooky%20clip%20-%20for%20CLR.mp4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>The positioning of </a:t>
            </a:r>
            <a:r>
              <a:rPr lang="en-US" sz="4000" b="1" dirty="0" err="1"/>
              <a:t>Pooky</a:t>
            </a:r>
            <a:r>
              <a:rPr lang="en-US" sz="4000" b="1" dirty="0"/>
              <a:t>: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4000" b="1" dirty="0"/>
              <a:t>A semi-professional's utilization of a virtual world for experimenting with television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3962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CarrieLynn D. Reinhard, </a:t>
            </a:r>
          </a:p>
          <a:p>
            <a:r>
              <a:rPr lang="en-US" dirty="0" smtClean="0"/>
              <a:t>Dominican </a:t>
            </a:r>
            <a:r>
              <a:rPr lang="en-US" dirty="0" smtClean="0"/>
              <a:t>University</a:t>
            </a:r>
          </a:p>
          <a:p>
            <a:r>
              <a:rPr lang="en-US" dirty="0" smtClean="0"/>
              <a:t>www.playingwithresearch.com</a:t>
            </a:r>
          </a:p>
          <a:p>
            <a:r>
              <a:rPr lang="en-US" dirty="0" smtClean="0"/>
              <a:t>@</a:t>
            </a:r>
            <a:r>
              <a:rPr lang="en-US" dirty="0" err="1" smtClean="0"/>
              <a:t>MediaOracle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Pooky</a:t>
            </a:r>
            <a:r>
              <a:rPr lang="en-US" dirty="0" smtClean="0"/>
              <a:t> Amsterdam, </a:t>
            </a:r>
          </a:p>
          <a:p>
            <a:r>
              <a:rPr lang="en-US" dirty="0" err="1" smtClean="0"/>
              <a:t>PookyMedia</a:t>
            </a:r>
            <a:endParaRPr lang="en-US" dirty="0" smtClean="0"/>
          </a:p>
          <a:p>
            <a:r>
              <a:rPr lang="en-US" dirty="0" smtClean="0"/>
              <a:t>www.pookymedia.com </a:t>
            </a:r>
          </a:p>
          <a:p>
            <a:r>
              <a:rPr lang="en-US" dirty="0" smtClean="0"/>
              <a:t>@</a:t>
            </a:r>
            <a:r>
              <a:rPr lang="en-US" dirty="0" err="1" smtClean="0"/>
              <a:t>PookyMedia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63274" y="4475860"/>
            <a:ext cx="2080726" cy="2382140"/>
          </a:xfrm>
          <a:prstGeom prst="rect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Worlds Television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Interactive television</a:t>
            </a:r>
          </a:p>
          <a:p>
            <a:pPr lvl="1"/>
            <a:r>
              <a:rPr lang="en-US" dirty="0" smtClean="0"/>
              <a:t>Beyond control when/where/how access</a:t>
            </a:r>
          </a:p>
          <a:p>
            <a:r>
              <a:rPr lang="en-US" dirty="0" smtClean="0"/>
              <a:t>Potential </a:t>
            </a:r>
            <a:r>
              <a:rPr lang="en-US" dirty="0" smtClean="0"/>
              <a:t>for content interactivity</a:t>
            </a:r>
          </a:p>
          <a:p>
            <a:pPr lvl="1"/>
            <a:r>
              <a:rPr lang="en-US" dirty="0" smtClean="0"/>
              <a:t>Impacting progression of content</a:t>
            </a:r>
          </a:p>
          <a:p>
            <a:r>
              <a:rPr lang="en-US" dirty="0"/>
              <a:t>"Inhabited Television" (</a:t>
            </a:r>
            <a:r>
              <a:rPr lang="en-US" dirty="0" err="1"/>
              <a:t>Benford</a:t>
            </a:r>
            <a:r>
              <a:rPr lang="en-US" dirty="0"/>
              <a:t> et al 1999; Craven et al 2000</a:t>
            </a:r>
            <a:r>
              <a:rPr lang="en-US" dirty="0" smtClean="0"/>
              <a:t>)</a:t>
            </a:r>
            <a:endParaRPr lang="en-US" dirty="0" smtClean="0"/>
          </a:p>
        </p:txBody>
      </p:sp>
      <p:pic>
        <p:nvPicPr>
          <p:cNvPr id="2050" name="Picture 2" descr="http://wiki-images.enotes.com/thumb/5/56/Dominican_University_-_Blue_Logo.png/225px-Dominican_University_-_Blue_Logo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5991224"/>
            <a:ext cx="2143125" cy="866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VWTV &amp; Web 2.0 Paradigm?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“Build it, and let them create”</a:t>
            </a:r>
            <a:endParaRPr lang="en-US" dirty="0"/>
          </a:p>
        </p:txBody>
      </p:sp>
      <p:pic>
        <p:nvPicPr>
          <p:cNvPr id="2050" name="Picture 2" descr="http://wiki-images.enotes.com/thumb/5/56/Dominican_University_-_Blue_Logo.png/225px-Dominican_University_-_Blue_Logo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5991224"/>
            <a:ext cx="2143125" cy="866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http://jaymckinnon.com/blog/wp-content/uploads/2010/04/field_of_dream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133600"/>
            <a:ext cx="8473665" cy="388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VWTV: </a:t>
            </a:r>
            <a:r>
              <a:rPr lang="en-US" sz="3600" dirty="0" err="1" smtClean="0"/>
              <a:t>Metanomics</a:t>
            </a:r>
            <a:r>
              <a:rPr lang="en-US" sz="3600" dirty="0" smtClean="0"/>
              <a:t> (Bloomfield, 2007)</a:t>
            </a:r>
            <a:endParaRPr lang="en-US" sz="3600" dirty="0"/>
          </a:p>
        </p:txBody>
      </p:sp>
      <p:pic>
        <p:nvPicPr>
          <p:cNvPr id="5" name="Content Placeholder 4" descr="Metanomics_SageHall_watching_1006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400" y="1219200"/>
            <a:ext cx="7853548" cy="4724400"/>
          </a:xfrm>
        </p:spPr>
      </p:pic>
      <p:pic>
        <p:nvPicPr>
          <p:cNvPr id="2050" name="Picture 2" descr="http://wiki-images.enotes.com/thumb/5/56/Dominican_University_-_Blue_Logo.png/225px-Dominican_University_-_Blue_Logo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5991224"/>
            <a:ext cx="2143125" cy="866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VWTV: Science Friday (</a:t>
            </a:r>
            <a:r>
              <a:rPr lang="en-US" sz="3600" dirty="0" err="1" smtClean="0"/>
              <a:t>Flatow</a:t>
            </a:r>
            <a:r>
              <a:rPr lang="en-US" sz="3600" dirty="0" smtClean="0"/>
              <a:t>, 2007)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5000"/>
            <a:ext cx="8229600" cy="411163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Courtesy: </a:t>
            </a:r>
            <a:r>
              <a:rPr lang="en-US" sz="2600" dirty="0" smtClean="0"/>
              <a:t>http://guysoft.wordpress.com/2007/12/08/a-podcast-in-second-life/</a:t>
            </a:r>
            <a:endParaRPr lang="en-US" dirty="0"/>
          </a:p>
        </p:txBody>
      </p:sp>
      <p:pic>
        <p:nvPicPr>
          <p:cNvPr id="2050" name="Picture 2" descr="http://wiki-images.enotes.com/thumb/5/56/Dominican_University_-_Blue_Logo.png/225px-Dominican_University_-_Blue_Logo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5991224"/>
            <a:ext cx="2143125" cy="866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http://guysoft.files.wordpress.com/2007/12/secondlife_science_frida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143000"/>
            <a:ext cx="6172200" cy="44888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086600" cy="4906963"/>
          </a:xfrm>
        </p:spPr>
        <p:txBody>
          <a:bodyPr>
            <a:normAutofit/>
          </a:bodyPr>
          <a:lstStyle/>
          <a:p>
            <a:r>
              <a:rPr lang="en-US" dirty="0" smtClean="0"/>
              <a:t>Relationship of “build it</a:t>
            </a:r>
            <a:r>
              <a:rPr lang="en-US" dirty="0" smtClean="0"/>
              <a:t>, and </a:t>
            </a:r>
            <a:r>
              <a:rPr lang="en-US" dirty="0" smtClean="0"/>
              <a:t>let them create”</a:t>
            </a:r>
          </a:p>
          <a:p>
            <a:pPr lvl="1"/>
            <a:r>
              <a:rPr lang="en-US" dirty="0" smtClean="0"/>
              <a:t>To Web 2.0 paradigm</a:t>
            </a:r>
          </a:p>
          <a:p>
            <a:pPr lvl="1"/>
            <a:r>
              <a:rPr lang="en-US" dirty="0" smtClean="0"/>
              <a:t>To traditional producer-audience relationship</a:t>
            </a:r>
          </a:p>
          <a:p>
            <a:r>
              <a:rPr lang="en-US" dirty="0" smtClean="0"/>
              <a:t>As seen in </a:t>
            </a:r>
            <a:r>
              <a:rPr lang="en-US" dirty="0" err="1" smtClean="0"/>
              <a:t>positionings</a:t>
            </a:r>
            <a:r>
              <a:rPr lang="en-US" dirty="0" smtClean="0"/>
              <a:t> of virtual worlds television entrepreneur </a:t>
            </a:r>
            <a:r>
              <a:rPr lang="en-US" dirty="0" err="1" smtClean="0"/>
              <a:t>Pooky</a:t>
            </a:r>
            <a:r>
              <a:rPr lang="en-US" dirty="0" smtClean="0"/>
              <a:t> Amsterdam </a:t>
            </a:r>
          </a:p>
        </p:txBody>
      </p:sp>
      <p:pic>
        <p:nvPicPr>
          <p:cNvPr id="4" name="Picture 2" descr="http://wiki-images.enotes.com/thumb/5/56/Dominican_University_-_Blue_Logo.png/225px-Dominican_University_-_Blue_Logo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5991224"/>
            <a:ext cx="2143125" cy="866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1" descr="[2nd+Quest-+Pooky+b.jpg]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2133600"/>
            <a:ext cx="2362200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Pooky</a:t>
            </a:r>
            <a:r>
              <a:rPr lang="en-US" dirty="0" smtClean="0"/>
              <a:t> Amsterdam &amp; </a:t>
            </a:r>
            <a:r>
              <a:rPr lang="en-US" dirty="0" err="1" smtClean="0"/>
              <a:t>PookyMedia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i="1" dirty="0" smtClean="0">
                <a:solidFill>
                  <a:schemeClr val="tx1">
                    <a:lumMod val="95000"/>
                  </a:schemeClr>
                </a:solidFill>
              </a:rPr>
              <a:t>The First Question</a:t>
            </a:r>
            <a:endParaRPr lang="en-US" i="1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4" name="Picture 2" descr="http://wiki-images.enotes.com/thumb/5/56/Dominican_University_-_Blue_Logo.png/225px-Dominican_University_-_Blue_Logo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5991224"/>
            <a:ext cx="2143125" cy="866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2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1981200"/>
            <a:ext cx="8173489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Pooky</a:t>
            </a:r>
            <a:r>
              <a:rPr lang="en-US" dirty="0" smtClean="0"/>
              <a:t> Amsterdam &amp; </a:t>
            </a:r>
            <a:r>
              <a:rPr lang="en-US" dirty="0" err="1" smtClean="0"/>
              <a:t>PookyMedia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i="1" dirty="0" smtClean="0"/>
              <a:t>The Dating Casino</a:t>
            </a:r>
            <a:endParaRPr lang="en-US" i="1" dirty="0"/>
          </a:p>
        </p:txBody>
      </p:sp>
      <p:pic>
        <p:nvPicPr>
          <p:cNvPr id="4" name="Picture 2" descr="http://wiki-images.enotes.com/thumb/5/56/Dominican_University_-_Blue_Logo.png/225px-Dominican_University_-_Blue_Logo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5991224"/>
            <a:ext cx="2143125" cy="866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905000"/>
            <a:ext cx="7694382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4906963"/>
          </a:xfrm>
        </p:spPr>
        <p:txBody>
          <a:bodyPr>
            <a:normAutofit/>
          </a:bodyPr>
          <a:lstStyle/>
          <a:p>
            <a:r>
              <a:rPr lang="en-US" dirty="0" smtClean="0"/>
              <a:t>Tensions in how described </a:t>
            </a:r>
            <a:r>
              <a:rPr lang="en-US" dirty="0" smtClean="0"/>
              <a:t>herself, </a:t>
            </a:r>
            <a:r>
              <a:rPr lang="en-US" dirty="0" smtClean="0"/>
              <a:t>relationship </a:t>
            </a:r>
            <a:r>
              <a:rPr lang="en-US" dirty="0" smtClean="0"/>
              <a:t>to </a:t>
            </a:r>
            <a:r>
              <a:rPr lang="en-US" dirty="0" smtClean="0"/>
              <a:t>audience </a:t>
            </a:r>
            <a:r>
              <a:rPr lang="en-US" dirty="0" smtClean="0"/>
              <a:t>&amp; virtual </a:t>
            </a:r>
            <a:r>
              <a:rPr lang="en-US" dirty="0" smtClean="0"/>
              <a:t>worlds</a:t>
            </a:r>
            <a:endParaRPr lang="en-US" dirty="0" smtClean="0"/>
          </a:p>
        </p:txBody>
      </p:sp>
      <p:pic>
        <p:nvPicPr>
          <p:cNvPr id="4" name="Picture 2" descr="http://wiki-images.enotes.com/thumb/5/56/Dominican_University_-_Blue_Logo.png/225px-Dominican_University_-_Blue_Logo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5991224"/>
            <a:ext cx="2143125" cy="866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842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2209800"/>
            <a:ext cx="5638800" cy="380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Tension: Confidence &amp; Humility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r>
              <a:rPr lang="en-US" sz="3300" dirty="0" smtClean="0"/>
              <a:t>Confidence in self as </a:t>
            </a:r>
            <a:r>
              <a:rPr lang="en-US" sz="3300" dirty="0" smtClean="0"/>
              <a:t>producer</a:t>
            </a:r>
            <a:endParaRPr lang="en-US" sz="3300" dirty="0" smtClean="0"/>
          </a:p>
        </p:txBody>
      </p:sp>
      <p:pic>
        <p:nvPicPr>
          <p:cNvPr id="4" name="Picture 2" descr="http://wiki-images.enotes.com/thumb/5/56/Dominican_University_-_Blue_Logo.png/225px-Dominican_University_-_Blue_Logo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5991224"/>
            <a:ext cx="2143125" cy="866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600200"/>
            <a:ext cx="8305800" cy="4996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Tension: Confidence &amp; Humility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r>
              <a:rPr lang="en-US" dirty="0" smtClean="0"/>
              <a:t>Humility </a:t>
            </a:r>
            <a:r>
              <a:rPr lang="en-US" dirty="0" smtClean="0"/>
              <a:t>by recognizing power of </a:t>
            </a:r>
            <a:r>
              <a:rPr lang="en-US" dirty="0" smtClean="0"/>
              <a:t>audience</a:t>
            </a:r>
            <a:endParaRPr lang="en-US" dirty="0" smtClean="0"/>
          </a:p>
        </p:txBody>
      </p:sp>
      <p:pic>
        <p:nvPicPr>
          <p:cNvPr id="4" name="Picture 2" descr="http://wiki-images.enotes.com/thumb/5/56/Dominican_University_-_Blue_Logo.png/225px-Dominican_University_-_Blue_Logo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5991224"/>
            <a:ext cx="2143125" cy="866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1676400"/>
            <a:ext cx="782773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Tension: Confidence &amp; Humility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r>
              <a:rPr lang="en-US" dirty="0" smtClean="0"/>
              <a:t>Vision: VWTV requires </a:t>
            </a:r>
            <a:r>
              <a:rPr lang="en-US" dirty="0" smtClean="0"/>
              <a:t>actions </a:t>
            </a:r>
            <a:r>
              <a:rPr lang="en-US" dirty="0"/>
              <a:t>of </a:t>
            </a:r>
            <a:r>
              <a:rPr lang="en-US" dirty="0" smtClean="0"/>
              <a:t>unseen </a:t>
            </a:r>
            <a:r>
              <a:rPr lang="en-US" dirty="0"/>
              <a:t>but not unfelt </a:t>
            </a:r>
            <a:r>
              <a:rPr lang="en-US" dirty="0" smtClean="0"/>
              <a:t>masses</a:t>
            </a:r>
          </a:p>
          <a:p>
            <a:pPr lvl="1"/>
            <a:r>
              <a:rPr lang="en-US" dirty="0" smtClean="0"/>
              <a:t>Perhaps positions </a:t>
            </a:r>
            <a:r>
              <a:rPr lang="en-US" dirty="0"/>
              <a:t>herself as confident because </a:t>
            </a:r>
            <a:r>
              <a:rPr lang="en-US" dirty="0" smtClean="0"/>
              <a:t>saw </a:t>
            </a:r>
            <a:r>
              <a:rPr lang="en-US" dirty="0"/>
              <a:t>how to utilize this new paradigm to create </a:t>
            </a:r>
            <a:r>
              <a:rPr lang="en-US" dirty="0" smtClean="0"/>
              <a:t>egalitarian ideal </a:t>
            </a:r>
          </a:p>
          <a:p>
            <a:r>
              <a:rPr lang="en-US" dirty="0" smtClean="0"/>
              <a:t>Responses are </a:t>
            </a:r>
            <a:r>
              <a:rPr lang="en-US" dirty="0"/>
              <a:t>in </a:t>
            </a:r>
            <a:r>
              <a:rPr lang="en-US" dirty="0" smtClean="0"/>
              <a:t>ideology </a:t>
            </a:r>
            <a:r>
              <a:rPr lang="en-US" dirty="0"/>
              <a:t>of social media </a:t>
            </a:r>
            <a:endParaRPr lang="en-US" dirty="0" smtClean="0"/>
          </a:p>
          <a:p>
            <a:pPr lvl="1"/>
            <a:r>
              <a:rPr lang="en-US" dirty="0" smtClean="0"/>
              <a:t>Positions </a:t>
            </a:r>
            <a:r>
              <a:rPr lang="en-US" dirty="0"/>
              <a:t>herself as </a:t>
            </a:r>
            <a:r>
              <a:rPr lang="en-US" dirty="0" smtClean="0"/>
              <a:t>producer </a:t>
            </a:r>
            <a:r>
              <a:rPr lang="en-US" dirty="0"/>
              <a:t>in </a:t>
            </a:r>
            <a:r>
              <a:rPr lang="en-US" dirty="0" smtClean="0"/>
              <a:t>humbled </a:t>
            </a:r>
            <a:r>
              <a:rPr lang="en-US" dirty="0"/>
              <a:t>position to her audiences </a:t>
            </a:r>
            <a:endParaRPr lang="en-US" dirty="0" smtClean="0"/>
          </a:p>
          <a:p>
            <a:pPr lvl="2"/>
            <a:r>
              <a:rPr lang="en-US" dirty="0" smtClean="0"/>
              <a:t>In position to </a:t>
            </a:r>
            <a:r>
              <a:rPr lang="en-US" dirty="0"/>
              <a:t>bring something to </a:t>
            </a:r>
            <a:r>
              <a:rPr lang="en-US" dirty="0" smtClean="0"/>
              <a:t>audience</a:t>
            </a:r>
            <a:r>
              <a:rPr lang="en-US" dirty="0" smtClean="0"/>
              <a:t>, </a:t>
            </a:r>
            <a:r>
              <a:rPr lang="en-US" dirty="0"/>
              <a:t>to serve </a:t>
            </a:r>
            <a:r>
              <a:rPr lang="en-US" dirty="0" smtClean="0"/>
              <a:t>them, to prepare them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2" descr="http://wiki-images.enotes.com/thumb/5/56/Dominican_University_-_Blue_Logo.png/225px-Dominican_University_-_Blue_Logo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5991224"/>
            <a:ext cx="2143125" cy="866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Tension: Powerful &amp; Disempowered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Any </a:t>
            </a:r>
            <a:r>
              <a:rPr lang="en-US" sz="2800" dirty="0"/>
              <a:t>power </a:t>
            </a:r>
            <a:r>
              <a:rPr lang="en-US" sz="2800" dirty="0" smtClean="0"/>
              <a:t>has</a:t>
            </a:r>
            <a:r>
              <a:rPr lang="en-US" sz="2800" dirty="0" smtClean="0"/>
              <a:t>, from </a:t>
            </a:r>
            <a:r>
              <a:rPr lang="en-US" sz="2800" dirty="0" smtClean="0"/>
              <a:t>dialogue </a:t>
            </a:r>
            <a:r>
              <a:rPr lang="en-US" sz="2800" dirty="0"/>
              <a:t>with </a:t>
            </a:r>
            <a:r>
              <a:rPr lang="en-US" sz="2800" dirty="0" smtClean="0"/>
              <a:t>audience, production crew</a:t>
            </a:r>
            <a:endParaRPr lang="en-US" sz="2800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 descr="http://wiki-images.enotes.com/thumb/5/56/Dominican_University_-_Blue_Logo.png/225px-Dominican_University_-_Blue_Logo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5991224"/>
            <a:ext cx="2143125" cy="866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1981200"/>
            <a:ext cx="7125195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Tension: Powerful &amp; Disempowered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990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Own </a:t>
            </a:r>
            <a:r>
              <a:rPr lang="en-US" dirty="0"/>
              <a:t>agency with </a:t>
            </a:r>
            <a:r>
              <a:rPr lang="en-US" dirty="0" smtClean="0"/>
              <a:t>virtual </a:t>
            </a:r>
            <a:r>
              <a:rPr lang="en-US" dirty="0"/>
              <a:t>worlds </a:t>
            </a:r>
            <a:r>
              <a:rPr lang="en-US" dirty="0" smtClean="0"/>
              <a:t>structures </a:t>
            </a:r>
            <a:r>
              <a:rPr lang="en-US" dirty="0" smtClean="0"/>
              <a:t>gave audience space </a:t>
            </a:r>
            <a:r>
              <a:rPr lang="en-US" dirty="0"/>
              <a:t>in </a:t>
            </a:r>
            <a:r>
              <a:rPr lang="en-US" dirty="0" smtClean="0"/>
              <a:t>which be agentic  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2" descr="http://wiki-images.enotes.com/thumb/5/56/Dominican_University_-_Blue_Logo.png/225px-Dominican_University_-_Blue_Logo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5991224"/>
            <a:ext cx="2143125" cy="866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1905000"/>
            <a:ext cx="9064073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Tension: Powerful &amp; Disempowered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Virtual </a:t>
            </a:r>
            <a:r>
              <a:rPr lang="en-US" dirty="0"/>
              <a:t>worlds </a:t>
            </a:r>
            <a:r>
              <a:rPr lang="en-US" dirty="0" smtClean="0"/>
              <a:t>empower </a:t>
            </a:r>
            <a:r>
              <a:rPr lang="en-US" dirty="0"/>
              <a:t>humans through requirements for </a:t>
            </a:r>
            <a:r>
              <a:rPr lang="en-US" dirty="0" smtClean="0"/>
              <a:t>engagement</a:t>
            </a:r>
          </a:p>
          <a:p>
            <a:r>
              <a:rPr lang="en-US" dirty="0" smtClean="0"/>
              <a:t>But technology </a:t>
            </a:r>
            <a:r>
              <a:rPr lang="en-US" dirty="0"/>
              <a:t>cannot overcome human nature.  </a:t>
            </a:r>
            <a:endParaRPr lang="en-US" dirty="0" smtClean="0"/>
          </a:p>
          <a:p>
            <a:pPr lvl="1"/>
            <a:r>
              <a:rPr lang="en-US" dirty="0" smtClean="0"/>
              <a:t>Human </a:t>
            </a:r>
            <a:r>
              <a:rPr lang="en-US" dirty="0"/>
              <a:t>nature associated with </a:t>
            </a:r>
            <a:r>
              <a:rPr lang="en-US" dirty="0" smtClean="0"/>
              <a:t>power</a:t>
            </a:r>
            <a:endParaRPr lang="en-US" dirty="0" smtClean="0"/>
          </a:p>
          <a:p>
            <a:r>
              <a:rPr lang="en-US" dirty="0" smtClean="0"/>
              <a:t>Creates </a:t>
            </a:r>
            <a:r>
              <a:rPr lang="en-US" dirty="0"/>
              <a:t>the space, </a:t>
            </a:r>
            <a:r>
              <a:rPr lang="en-US" dirty="0" smtClean="0"/>
              <a:t>encourages </a:t>
            </a:r>
            <a:r>
              <a:rPr lang="en-US" dirty="0"/>
              <a:t>participation. 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power dynamic, </a:t>
            </a:r>
            <a:r>
              <a:rPr lang="en-US" dirty="0" smtClean="0"/>
              <a:t>associated </a:t>
            </a:r>
            <a:r>
              <a:rPr lang="en-US" dirty="0"/>
              <a:t>with traditional media, </a:t>
            </a:r>
            <a:r>
              <a:rPr lang="en-US" dirty="0" smtClean="0"/>
              <a:t>lessened </a:t>
            </a:r>
            <a:r>
              <a:rPr lang="en-US" dirty="0"/>
              <a:t>in Web 2.0 </a:t>
            </a:r>
            <a:r>
              <a:rPr lang="en-US" dirty="0" smtClean="0"/>
              <a:t>media</a:t>
            </a:r>
          </a:p>
          <a:p>
            <a:pPr lvl="1"/>
            <a:r>
              <a:rPr lang="en-US" dirty="0" smtClean="0"/>
              <a:t>Space </a:t>
            </a:r>
            <a:r>
              <a:rPr lang="en-US" dirty="0"/>
              <a:t>created by </a:t>
            </a:r>
            <a:r>
              <a:rPr lang="en-US" dirty="0" smtClean="0"/>
              <a:t>producer </a:t>
            </a:r>
            <a:r>
              <a:rPr lang="en-US" dirty="0"/>
              <a:t>to encourage </a:t>
            </a:r>
            <a:r>
              <a:rPr lang="en-US" dirty="0" smtClean="0"/>
              <a:t>&amp; require participation</a:t>
            </a:r>
          </a:p>
          <a:p>
            <a:r>
              <a:rPr lang="en-US" dirty="0" smtClean="0"/>
              <a:t>Power </a:t>
            </a:r>
            <a:r>
              <a:rPr lang="en-US" dirty="0"/>
              <a:t>dynamic </a:t>
            </a:r>
            <a:r>
              <a:rPr lang="en-US" dirty="0" smtClean="0"/>
              <a:t>exists, </a:t>
            </a:r>
            <a:r>
              <a:rPr lang="en-US" dirty="0"/>
              <a:t>due to </a:t>
            </a:r>
            <a:r>
              <a:rPr lang="en-US" dirty="0" smtClean="0"/>
              <a:t>requirement </a:t>
            </a:r>
            <a:r>
              <a:rPr lang="en-US" dirty="0"/>
              <a:t>for structure to </a:t>
            </a:r>
            <a:r>
              <a:rPr lang="en-US" dirty="0" smtClean="0"/>
              <a:t>exist</a:t>
            </a:r>
          </a:p>
          <a:p>
            <a:pPr lvl="1"/>
            <a:r>
              <a:rPr lang="en-US" dirty="0" smtClean="0"/>
              <a:t>Not </a:t>
            </a:r>
            <a:r>
              <a:rPr lang="en-US" dirty="0"/>
              <a:t>as predominant as </a:t>
            </a:r>
            <a:r>
              <a:rPr lang="en-US" dirty="0" smtClean="0"/>
              <a:t>other producer-audience relationships </a:t>
            </a:r>
            <a:endParaRPr lang="en-US" dirty="0"/>
          </a:p>
        </p:txBody>
      </p:sp>
      <p:pic>
        <p:nvPicPr>
          <p:cNvPr id="4" name="Picture 2" descr="http://wiki-images.enotes.com/thumb/5/56/Dominican_University_-_Blue_Logo.png/225px-Dominican_University_-_Blue_Logo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5991224"/>
            <a:ext cx="2143125" cy="866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Descriptions </a:t>
            </a:r>
            <a:r>
              <a:rPr lang="en-US" dirty="0" smtClean="0"/>
              <a:t>&amp; tensions indicate </a:t>
            </a:r>
            <a:r>
              <a:rPr lang="en-US" dirty="0" smtClean="0"/>
              <a:t>how endorse </a:t>
            </a:r>
            <a:r>
              <a:rPr lang="en-US" dirty="0" smtClean="0"/>
              <a:t>"</a:t>
            </a:r>
            <a:r>
              <a:rPr lang="en-US" dirty="0" smtClean="0"/>
              <a:t>build </a:t>
            </a:r>
            <a:r>
              <a:rPr lang="en-US" dirty="0"/>
              <a:t>it, and let them create".  </a:t>
            </a:r>
            <a:endParaRPr lang="en-US" dirty="0" smtClean="0"/>
          </a:p>
          <a:p>
            <a:pPr lvl="1"/>
            <a:r>
              <a:rPr lang="en-US" dirty="0" smtClean="0"/>
              <a:t>Positioned self </a:t>
            </a:r>
            <a:r>
              <a:rPr lang="en-US" dirty="0"/>
              <a:t>as </a:t>
            </a:r>
            <a:r>
              <a:rPr lang="en-US" dirty="0" smtClean="0"/>
              <a:t>producer </a:t>
            </a:r>
            <a:r>
              <a:rPr lang="en-US" dirty="0"/>
              <a:t>within </a:t>
            </a:r>
            <a:r>
              <a:rPr lang="en-US" dirty="0" smtClean="0"/>
              <a:t>tension </a:t>
            </a:r>
            <a:r>
              <a:rPr lang="en-US" dirty="0"/>
              <a:t>of </a:t>
            </a:r>
            <a:r>
              <a:rPr lang="en-US" dirty="0" smtClean="0"/>
              <a:t>Web 2.0 dual </a:t>
            </a:r>
            <a:r>
              <a:rPr lang="en-US" dirty="0"/>
              <a:t>identity of "producer" and "</a:t>
            </a:r>
            <a:r>
              <a:rPr lang="en-US" dirty="0" smtClean="0"/>
              <a:t>user“ (</a:t>
            </a:r>
            <a:r>
              <a:rPr lang="en-US" dirty="0" err="1"/>
              <a:t>Bruns</a:t>
            </a:r>
            <a:r>
              <a:rPr lang="en-US" dirty="0"/>
              <a:t>, 2008; Ross, 2008).  </a:t>
            </a:r>
            <a:endParaRPr lang="en-US" dirty="0" smtClean="0"/>
          </a:p>
          <a:p>
            <a:pPr lvl="1"/>
            <a:r>
              <a:rPr lang="en-US" dirty="0" smtClean="0"/>
              <a:t>Striving </a:t>
            </a:r>
            <a:r>
              <a:rPr lang="en-US" dirty="0" smtClean="0"/>
              <a:t>for egalitarian potential</a:t>
            </a:r>
          </a:p>
          <a:p>
            <a:pPr lvl="2"/>
            <a:r>
              <a:rPr lang="en-US" dirty="0" smtClean="0"/>
              <a:t>empowered by technology </a:t>
            </a:r>
          </a:p>
          <a:p>
            <a:pPr lvl="2"/>
            <a:r>
              <a:rPr lang="en-US" dirty="0" smtClean="0"/>
              <a:t>disempowered compared to TV producer-audience relationship</a:t>
            </a:r>
          </a:p>
          <a:p>
            <a:r>
              <a:rPr lang="en-US" dirty="0" smtClean="0"/>
              <a:t>Similar to other Internet entrepreneurs </a:t>
            </a:r>
          </a:p>
          <a:p>
            <a:pPr lvl="1"/>
            <a:r>
              <a:rPr lang="en-US" dirty="0" smtClean="0"/>
              <a:t>Seek to capitalize on structure of Web 2.0 </a:t>
            </a:r>
            <a:r>
              <a:rPr lang="en-US" dirty="0" smtClean="0"/>
              <a:t>tech:</a:t>
            </a:r>
          </a:p>
          <a:p>
            <a:pPr lvl="2"/>
            <a:r>
              <a:rPr lang="en-US" dirty="0" smtClean="0"/>
              <a:t>Generate </a:t>
            </a:r>
            <a:r>
              <a:rPr lang="en-US" dirty="0" smtClean="0"/>
              <a:t>enough interest amongst consumers to use them to propagate </a:t>
            </a:r>
            <a:r>
              <a:rPr lang="en-US" dirty="0" smtClean="0"/>
              <a:t>enterprise </a:t>
            </a:r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4" name="Picture 2" descr="http://wiki-images.enotes.com/thumb/5/56/Dominican_University_-_Blue_Logo.png/225px-Dominican_University_-_Blue_Logo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5991224"/>
            <a:ext cx="2143125" cy="866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Future Directions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How much does this study reflect:</a:t>
            </a:r>
          </a:p>
          <a:p>
            <a:pPr lvl="1"/>
            <a:r>
              <a:rPr lang="en-US" dirty="0" smtClean="0"/>
              <a:t>Experiences other VWTV?</a:t>
            </a:r>
          </a:p>
          <a:p>
            <a:pPr lvl="1"/>
            <a:r>
              <a:rPr lang="en-US" dirty="0" smtClean="0"/>
              <a:t>Experiences other Web 2.0 entrepreneurs?</a:t>
            </a:r>
          </a:p>
          <a:p>
            <a:r>
              <a:rPr lang="en-US" dirty="0" smtClean="0"/>
              <a:t>What about the audience?</a:t>
            </a:r>
          </a:p>
          <a:p>
            <a:pPr lvl="1"/>
            <a:r>
              <a:rPr lang="en-US" dirty="0" smtClean="0"/>
              <a:t>How respond/receive such programming?</a:t>
            </a:r>
          </a:p>
          <a:p>
            <a:pPr lvl="1"/>
            <a:r>
              <a:rPr lang="en-US" dirty="0" smtClean="0"/>
              <a:t>What leads to want to engage?</a:t>
            </a:r>
            <a:endParaRPr lang="en-US" dirty="0"/>
          </a:p>
        </p:txBody>
      </p:sp>
      <p:pic>
        <p:nvPicPr>
          <p:cNvPr id="4" name="Picture 2" descr="http://wiki-images.enotes.com/thumb/5/56/Dominican_University_-_Blue_Logo.png/225px-Dominican_University_-_Blue_Logo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5991224"/>
            <a:ext cx="2143125" cy="866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 fontScale="55000" lnSpcReduction="20000"/>
          </a:bodyPr>
          <a:lstStyle/>
          <a:p>
            <a:pPr>
              <a:spcBef>
                <a:spcPts val="600"/>
              </a:spcBef>
            </a:pPr>
            <a:r>
              <a:rPr lang="en-US" dirty="0" err="1"/>
              <a:t>Benford</a:t>
            </a:r>
            <a:r>
              <a:rPr lang="en-US" dirty="0"/>
              <a:t>, S., </a:t>
            </a:r>
            <a:r>
              <a:rPr lang="en-US" dirty="0" err="1"/>
              <a:t>Greenhalgh</a:t>
            </a:r>
            <a:r>
              <a:rPr lang="en-US" dirty="0"/>
              <a:t>, C., Craven, M., Walker, G., Regan, T., Morphett, J., </a:t>
            </a:r>
            <a:r>
              <a:rPr lang="en-US" dirty="0" err="1"/>
              <a:t>Wyver</a:t>
            </a:r>
            <a:r>
              <a:rPr lang="en-US" dirty="0"/>
              <a:t>, J. &amp; Bowers, J.  (1999).  Broadcasting On-Line Social Interaction as Inhabited Television.  In S. </a:t>
            </a:r>
            <a:r>
              <a:rPr lang="en-US" dirty="0" err="1"/>
              <a:t>Bødker</a:t>
            </a:r>
            <a:r>
              <a:rPr lang="en-US" dirty="0"/>
              <a:t>, M. </a:t>
            </a:r>
            <a:r>
              <a:rPr lang="en-US" dirty="0" err="1"/>
              <a:t>Kyng</a:t>
            </a:r>
            <a:r>
              <a:rPr lang="en-US" dirty="0"/>
              <a:t>, and K. Schmidt (eds.). </a:t>
            </a:r>
            <a:r>
              <a:rPr lang="en-US" u="sng" dirty="0"/>
              <a:t>Proceedings of the Sixth European Conference on Computer-Supported Cooperative Work, J2-16 September 1999, Copenhagen, Denmark, (p. 179-198.)</a:t>
            </a:r>
            <a:r>
              <a:rPr lang="en-US" dirty="0"/>
              <a:t>  Netherlands: </a:t>
            </a:r>
            <a:r>
              <a:rPr lang="en-US" dirty="0" err="1"/>
              <a:t>Kluwer</a:t>
            </a:r>
            <a:r>
              <a:rPr lang="en-US" dirty="0"/>
              <a:t> Academic Publishers </a:t>
            </a:r>
            <a:r>
              <a:rPr lang="en-US" i="1" dirty="0"/>
              <a:t> 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 err="1"/>
              <a:t>Bruns</a:t>
            </a:r>
            <a:r>
              <a:rPr lang="en-US" dirty="0"/>
              <a:t>, A. (2008). </a:t>
            </a:r>
            <a:r>
              <a:rPr lang="en-US" dirty="0" err="1"/>
              <a:t>Reconfinguring</a:t>
            </a:r>
            <a:r>
              <a:rPr lang="en-US" dirty="0"/>
              <a:t> television for a networked, </a:t>
            </a:r>
            <a:r>
              <a:rPr lang="en-US" dirty="0" err="1"/>
              <a:t>produsage</a:t>
            </a:r>
            <a:r>
              <a:rPr lang="en-US" dirty="0"/>
              <a:t> context.     </a:t>
            </a:r>
            <a:r>
              <a:rPr lang="en-GB" u="sng" dirty="0"/>
              <a:t>Media International Australia, 126,</a:t>
            </a:r>
            <a:r>
              <a:rPr lang="en-GB" dirty="0"/>
              <a:t> p. 82-94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GB" dirty="0"/>
              <a:t>Craven, M., </a:t>
            </a:r>
            <a:r>
              <a:rPr lang="en-GB" dirty="0" err="1"/>
              <a:t>Benford</a:t>
            </a:r>
            <a:r>
              <a:rPr lang="en-GB" dirty="0"/>
              <a:t>, S., </a:t>
            </a:r>
            <a:r>
              <a:rPr lang="en-GB" dirty="0" err="1"/>
              <a:t>Greenhalgh</a:t>
            </a:r>
            <a:r>
              <a:rPr lang="en-GB" dirty="0"/>
              <a:t>, C., </a:t>
            </a:r>
            <a:r>
              <a:rPr lang="en-GB" dirty="0" err="1"/>
              <a:t>Wyver</a:t>
            </a:r>
            <a:r>
              <a:rPr lang="en-GB" dirty="0"/>
              <a:t>, J., Brazier, C., </a:t>
            </a:r>
            <a:r>
              <a:rPr lang="en-GB" dirty="0" err="1"/>
              <a:t>Oldroyd</a:t>
            </a:r>
            <a:r>
              <a:rPr lang="en-GB" dirty="0"/>
              <a:t>, A., et al. (2000).  Ages of avatar: Community building for inhabited television. In </a:t>
            </a:r>
            <a:r>
              <a:rPr lang="en-GB" u="sng" dirty="0"/>
              <a:t>Proceedings of the Third International Conference on Collaborative Virtual Environments (CVE'00)</a:t>
            </a:r>
            <a:r>
              <a:rPr lang="en-GB" i="1" dirty="0"/>
              <a:t> </a:t>
            </a:r>
            <a:r>
              <a:rPr lang="en-GB" dirty="0"/>
              <a:t>(pp. 189–194).  New York: ACM Press.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GB" dirty="0"/>
              <a:t>Ross, S. M.  (2008).  </a:t>
            </a:r>
            <a:r>
              <a:rPr lang="en-GB" u="sng" dirty="0"/>
              <a:t>Beyond the Box: Television and the Internet.</a:t>
            </a:r>
            <a:r>
              <a:rPr lang="en-GB" dirty="0"/>
              <a:t>  Malden, MA: Blackwell Publishing.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/>
              <a:t>Van den Bergh, J., </a:t>
            </a:r>
            <a:r>
              <a:rPr lang="en-US" dirty="0" err="1"/>
              <a:t>Bruynooghe</a:t>
            </a:r>
            <a:r>
              <a:rPr lang="en-US" dirty="0"/>
              <a:t>, B., Moons, J., </a:t>
            </a:r>
            <a:r>
              <a:rPr lang="en-US" dirty="0" err="1"/>
              <a:t>Huypens</a:t>
            </a:r>
            <a:r>
              <a:rPr lang="en-US" dirty="0"/>
              <a:t>, S., </a:t>
            </a:r>
            <a:r>
              <a:rPr lang="en-US" dirty="0" err="1"/>
              <a:t>Hemmeryckz-Deleersnijder</a:t>
            </a:r>
            <a:r>
              <a:rPr lang="en-US" dirty="0"/>
              <a:t>, B. &amp; </a:t>
            </a:r>
            <a:r>
              <a:rPr lang="en-US" dirty="0" err="1"/>
              <a:t>Coninx</a:t>
            </a:r>
            <a:r>
              <a:rPr lang="en-US" dirty="0"/>
              <a:t>, K. (2007). Using high-level models for the creation of Staged Participatory Multimedia Events on TV.  </a:t>
            </a:r>
            <a:r>
              <a:rPr lang="en-US" u="sng" dirty="0"/>
              <a:t>Multimedia Systems, 14</a:t>
            </a:r>
            <a:r>
              <a:rPr lang="en-US" dirty="0"/>
              <a:t> (2), p. 89-103.</a:t>
            </a:r>
          </a:p>
          <a:p>
            <a:endParaRPr lang="en-US" dirty="0" smtClean="0"/>
          </a:p>
        </p:txBody>
      </p:sp>
      <p:pic>
        <p:nvPicPr>
          <p:cNvPr id="4" name="Picture 2" descr="http://wiki-images.enotes.com/thumb/5/56/Dominican_University_-_Blue_Logo.png/225px-Dominican_University_-_Blue_Logo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5991224"/>
            <a:ext cx="2143125" cy="866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730</Words>
  <Application>Microsoft Office PowerPoint</Application>
  <PresentationFormat>On-screen Show (4:3)</PresentationFormat>
  <Paragraphs>83</Paragraphs>
  <Slides>18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The positioning of Pooky: A semi-professional's utilization of a virtual world for experimenting with television </vt:lpstr>
      <vt:lpstr>Virtual Worlds Television</vt:lpstr>
      <vt:lpstr>VWTV &amp; Web 2.0 Paradigm?</vt:lpstr>
      <vt:lpstr>VWTV: Metanomics (Bloomfield, 2007)</vt:lpstr>
      <vt:lpstr>VWTV: Science Friday (Flatow, 2007)</vt:lpstr>
      <vt:lpstr>The Study</vt:lpstr>
      <vt:lpstr>Pooky Amsterdam &amp; PookyMedia</vt:lpstr>
      <vt:lpstr>Pooky Amsterdam &amp; PookyMedia</vt:lpstr>
      <vt:lpstr>The Study</vt:lpstr>
      <vt:lpstr>Tension: Confidence &amp; Humility</vt:lpstr>
      <vt:lpstr>Tension: Confidence &amp; Humility</vt:lpstr>
      <vt:lpstr>Tension: Confidence &amp; Humility</vt:lpstr>
      <vt:lpstr>Tension: Powerful &amp; Disempowered</vt:lpstr>
      <vt:lpstr>Tension: Powerful &amp; Disempowered</vt:lpstr>
      <vt:lpstr>Tension: Powerful &amp; Disempowered</vt:lpstr>
      <vt:lpstr>Discussion</vt:lpstr>
      <vt:lpstr>Future Directions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CarrieLynn D. Reinhard</dc:creator>
  <cp:lastModifiedBy>CarrieLynn D. Reinhard</cp:lastModifiedBy>
  <cp:revision>22</cp:revision>
  <dcterms:created xsi:type="dcterms:W3CDTF">2011-10-06T18:51:38Z</dcterms:created>
  <dcterms:modified xsi:type="dcterms:W3CDTF">2011-10-11T22:08:36Z</dcterms:modified>
</cp:coreProperties>
</file>